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59" r:id="rId1"/>
  </p:sldMasterIdLst>
  <p:notesMasterIdLst>
    <p:notesMasterId r:id="rId23"/>
  </p:notesMasterIdLst>
  <p:sldIdLst>
    <p:sldId id="256" r:id="rId2"/>
    <p:sldId id="258" r:id="rId3"/>
    <p:sldId id="274" r:id="rId4"/>
    <p:sldId id="277" r:id="rId5"/>
    <p:sldId id="283" r:id="rId6"/>
    <p:sldId id="278" r:id="rId7"/>
    <p:sldId id="259" r:id="rId8"/>
    <p:sldId id="280" r:id="rId9"/>
    <p:sldId id="260" r:id="rId10"/>
    <p:sldId id="261" r:id="rId11"/>
    <p:sldId id="262" r:id="rId12"/>
    <p:sldId id="266" r:id="rId13"/>
    <p:sldId id="281" r:id="rId14"/>
    <p:sldId id="267" r:id="rId15"/>
    <p:sldId id="268" r:id="rId16"/>
    <p:sldId id="282" r:id="rId17"/>
    <p:sldId id="269" r:id="rId18"/>
    <p:sldId id="270" r:id="rId19"/>
    <p:sldId id="271" r:id="rId20"/>
    <p:sldId id="272" r:id="rId21"/>
    <p:sldId id="273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DDD"/>
    <a:srgbClr val="F0B4B1"/>
    <a:srgbClr val="F0A5B0"/>
    <a:srgbClr val="F07D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0EB9FD2-BA72-4438-A7F4-351958513026}">
  <a:tblStyle styleId="{10EB9FD2-BA72-4438-A7F4-3519585130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9"/>
  </p:normalViewPr>
  <p:slideViewPr>
    <p:cSldViewPr snapToGrid="0" snapToObjects="1">
      <p:cViewPr varScale="1">
        <p:scale>
          <a:sx n="120" d="100"/>
          <a:sy n="120" d="100"/>
        </p:scale>
        <p:origin x="200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Speaker louder. Speak louder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33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Speaker louder. Speak louder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2060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Provide additional insight to employer about their employees’ satisfaction.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Discrepancy between rating vs. text companies.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Provide additional insight to employer about their employees’ satisfaction.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Discrepancy between rating vs. text companies.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94203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Provide additional insight to employer about their employees’ satisfaction.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Discrepancy between rating vs. text companies.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Provide additional insight to employer about their employees’ satisfaction.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Discrepancy between rating vs. text companies.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85851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Provide additional insight to employer about their employees’ satisfaction.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Discrepancy between rating vs. text companies.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Provide additional insight to employer about their employees’ satisfaction.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Discrepancy between rating vs. text companies.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Speaker louder. Speak louder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DEFCA-0CFE-5849-A674-68CD872184C6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7703142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DEFCA-0CFE-5849-A674-68CD872184C6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7267987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DEFCA-0CFE-5849-A674-68CD872184C6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2377312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24475" y="465975"/>
            <a:ext cx="3568800" cy="284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ubTitle" idx="1"/>
          </p:nvPr>
        </p:nvSpPr>
        <p:spPr>
          <a:xfrm>
            <a:off x="324475" y="3612602"/>
            <a:ext cx="5124300" cy="130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93552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157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DEFCA-0CFE-5849-A674-68CD872184C6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4539933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DEFCA-0CFE-5849-A674-68CD872184C6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7554690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DEFCA-0CFE-5849-A674-68CD872184C6}" type="datetimeFigureOut">
              <a:rPr lang="en-US" smtClean="0"/>
              <a:t>2/1/18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4800917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DEFCA-0CFE-5849-A674-68CD872184C6}" type="datetimeFigureOut">
              <a:rPr lang="en-US" smtClean="0"/>
              <a:t>2/1/18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430360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DEFCA-0CFE-5849-A674-68CD872184C6}" type="datetimeFigureOut">
              <a:rPr lang="en-US" smtClean="0"/>
              <a:t>2/1/18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201164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DEFCA-0CFE-5849-A674-68CD872184C6}" type="datetimeFigureOut">
              <a:rPr lang="en-US" smtClean="0"/>
              <a:t>2/1/18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77289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DEFCA-0CFE-5849-A674-68CD872184C6}" type="datetimeFigureOut">
              <a:rPr lang="en-US" smtClean="0"/>
              <a:t>2/1/18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9007785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DEFCA-0CFE-5849-A674-68CD872184C6}" type="datetimeFigureOut">
              <a:rPr lang="en-US" smtClean="0"/>
              <a:t>2/1/18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9944880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DEFCA-0CFE-5849-A674-68CD872184C6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3334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pdfserver.amlaw.com/cc/COMMITForumPowerpointdocumentSeptember232013Final.pdf" TargetMode="Externa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pdfserver.amlaw.com/cc/COMMITForumPowerpointdocumentSeptember232013Final.pdf" TargetMode="Externa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tiff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130775" y="1204900"/>
            <a:ext cx="8772300" cy="14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B45F06"/>
                </a:solidFill>
              </a:rPr>
              <a:t>EMPLOYEES’ REVIEWS: WHAT YOU DON’T KNOW!</a:t>
            </a:r>
            <a:endParaRPr sz="4000">
              <a:solidFill>
                <a:srgbClr val="B45F06"/>
              </a:solidFill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subTitle" idx="1"/>
          </p:nvPr>
        </p:nvSpPr>
        <p:spPr>
          <a:xfrm>
            <a:off x="328300" y="3427300"/>
            <a:ext cx="8689200" cy="13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B45F06"/>
                </a:solidFill>
              </a:rPr>
              <a:t>HA TRAN  </a:t>
            </a:r>
            <a:endParaRPr sz="3000" b="1">
              <a:solidFill>
                <a:srgbClr val="B45F06"/>
              </a:solidFill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B45F06"/>
                </a:solidFill>
              </a:rPr>
              <a:t>GALVANIZE DATA SCIENCE IMMERSIVE - DS56</a:t>
            </a:r>
            <a:r>
              <a:rPr lang="en" sz="2400" b="1">
                <a:solidFill>
                  <a:schemeClr val="lt1"/>
                </a:solidFill>
              </a:rPr>
              <a:t> </a:t>
            </a:r>
            <a:endParaRPr sz="2400" b="1">
              <a:solidFill>
                <a:schemeClr val="lt1"/>
              </a:solidFill>
            </a:endParaRPr>
          </a:p>
        </p:txBody>
      </p:sp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5250" y="0"/>
            <a:ext cx="1428750" cy="714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hape 138">
            <a:extLst>
              <a:ext uri="{FF2B5EF4-FFF2-40B4-BE49-F238E27FC236}">
                <a16:creationId xmlns:a16="http://schemas.microsoft.com/office/drawing/2014/main" id="{A0B8513A-F595-FC48-AD0B-2CEBF3DF6275}"/>
              </a:ext>
            </a:extLst>
          </p:cNvPr>
          <p:cNvCxnSpPr/>
          <p:nvPr/>
        </p:nvCxnSpPr>
        <p:spPr>
          <a:xfrm>
            <a:off x="0" y="2770081"/>
            <a:ext cx="9156000" cy="10800"/>
          </a:xfrm>
          <a:prstGeom prst="straightConnector1">
            <a:avLst/>
          </a:prstGeom>
          <a:noFill/>
          <a:ln w="28575" cap="flat" cmpd="sng">
            <a:solidFill>
              <a:srgbClr val="B45F06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775" y="4669900"/>
            <a:ext cx="947225" cy="47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 txBox="1"/>
          <p:nvPr/>
        </p:nvSpPr>
        <p:spPr>
          <a:xfrm>
            <a:off x="3948100" y="4430650"/>
            <a:ext cx="6317100" cy="7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Shape 132"/>
          <p:cNvSpPr txBox="1"/>
          <p:nvPr/>
        </p:nvSpPr>
        <p:spPr>
          <a:xfrm>
            <a:off x="631525" y="920975"/>
            <a:ext cx="7933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dirty="0">
                <a:solidFill>
                  <a:srgbClr val="B45F06"/>
                </a:solidFill>
                <a:latin typeface="Roboto"/>
                <a:ea typeface="Roboto"/>
                <a:cs typeface="Roboto"/>
                <a:sym typeface="Roboto"/>
              </a:rPr>
              <a:t>This project will solve </a:t>
            </a:r>
            <a:r>
              <a:rPr lang="en" sz="3600" dirty="0" err="1">
                <a:solidFill>
                  <a:srgbClr val="B45F06"/>
                </a:solidFill>
                <a:latin typeface="Roboto"/>
                <a:ea typeface="Roboto"/>
                <a:cs typeface="Roboto"/>
                <a:sym typeface="Roboto"/>
              </a:rPr>
              <a:t>th</a:t>
            </a:r>
            <a:r>
              <a:rPr lang="en-US" sz="3600" dirty="0">
                <a:solidFill>
                  <a:srgbClr val="B45F06"/>
                </a:solidFill>
                <a:latin typeface="Roboto"/>
                <a:ea typeface="Roboto"/>
                <a:cs typeface="Roboto"/>
                <a:sym typeface="Roboto"/>
              </a:rPr>
              <a:t>ese</a:t>
            </a:r>
            <a:r>
              <a:rPr lang="en" sz="3600" dirty="0">
                <a:solidFill>
                  <a:srgbClr val="B45F06"/>
                </a:solidFill>
                <a:latin typeface="Roboto"/>
                <a:ea typeface="Roboto"/>
                <a:cs typeface="Roboto"/>
                <a:sym typeface="Roboto"/>
              </a:rPr>
              <a:t> problem</a:t>
            </a:r>
            <a:r>
              <a:rPr lang="en-US" sz="3600" dirty="0">
                <a:solidFill>
                  <a:srgbClr val="B45F06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" sz="3600" dirty="0">
                <a:solidFill>
                  <a:srgbClr val="B45F06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  <a:endParaRPr sz="3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239045" y="138224"/>
            <a:ext cx="87561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B45F06"/>
                </a:solidFill>
              </a:rPr>
              <a:t>OBJECTIVES</a:t>
            </a:r>
            <a:endParaRPr sz="3600" b="1" dirty="0">
              <a:solidFill>
                <a:srgbClr val="B45F06"/>
              </a:solidFill>
            </a:endParaRPr>
          </a:p>
        </p:txBody>
      </p:sp>
      <p:cxnSp>
        <p:nvCxnSpPr>
          <p:cNvPr id="12" name="Shape 138">
            <a:extLst>
              <a:ext uri="{FF2B5EF4-FFF2-40B4-BE49-F238E27FC236}">
                <a16:creationId xmlns:a16="http://schemas.microsoft.com/office/drawing/2014/main" id="{ACC14205-7D23-5B41-86BE-5ACB6E6C7B8B}"/>
              </a:ext>
            </a:extLst>
          </p:cNvPr>
          <p:cNvCxnSpPr/>
          <p:nvPr/>
        </p:nvCxnSpPr>
        <p:spPr>
          <a:xfrm>
            <a:off x="0" y="686100"/>
            <a:ext cx="9156000" cy="10800"/>
          </a:xfrm>
          <a:prstGeom prst="straightConnector1">
            <a:avLst/>
          </a:prstGeom>
          <a:noFill/>
          <a:ln w="28575" cap="flat" cmpd="sng">
            <a:solidFill>
              <a:srgbClr val="B45F0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Pentagon 7">
            <a:extLst>
              <a:ext uri="{FF2B5EF4-FFF2-40B4-BE49-F238E27FC236}">
                <a16:creationId xmlns:a16="http://schemas.microsoft.com/office/drawing/2014/main" id="{B676F41D-F704-2A49-8FA7-CDDDF51998F7}"/>
              </a:ext>
            </a:extLst>
          </p:cNvPr>
          <p:cNvSpPr/>
          <p:nvPr/>
        </p:nvSpPr>
        <p:spPr>
          <a:xfrm>
            <a:off x="55727" y="1305830"/>
            <a:ext cx="2846962" cy="90376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b="1" dirty="0">
                <a:solidFill>
                  <a:schemeClr val="bg1"/>
                </a:solidFill>
              </a:rPr>
              <a:t>Determine if the text comments provide more insight employees’ satisfaction information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1A898-20FB-414F-9103-0C61717CE963}"/>
              </a:ext>
            </a:extLst>
          </p:cNvPr>
          <p:cNvSpPr txBox="1"/>
          <p:nvPr/>
        </p:nvSpPr>
        <p:spPr>
          <a:xfrm>
            <a:off x="55726" y="998053"/>
            <a:ext cx="2759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Objective 1: test hypothesis</a:t>
            </a:r>
          </a:p>
        </p:txBody>
      </p:sp>
      <p:sp>
        <p:nvSpPr>
          <p:cNvPr id="17" name="Pentagon 16">
            <a:extLst>
              <a:ext uri="{FF2B5EF4-FFF2-40B4-BE49-F238E27FC236}">
                <a16:creationId xmlns:a16="http://schemas.microsoft.com/office/drawing/2014/main" id="{6F9B7ACD-CB3C-1142-9370-AE55165C33AB}"/>
              </a:ext>
            </a:extLst>
          </p:cNvPr>
          <p:cNvSpPr/>
          <p:nvPr/>
        </p:nvSpPr>
        <p:spPr>
          <a:xfrm>
            <a:off x="2902689" y="2047310"/>
            <a:ext cx="3023378" cy="903768"/>
          </a:xfrm>
          <a:prstGeom prst="homePlat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Bef>
                <a:spcPts val="1600"/>
              </a:spcBef>
            </a:pPr>
            <a:r>
              <a:rPr lang="en-US" b="1" dirty="0">
                <a:solidFill>
                  <a:schemeClr val="bg1"/>
                </a:solidFill>
              </a:rPr>
              <a:t>Construct a new rating scale by combining “text” scores and standard 1 - 5 numeric scores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E4FB04-0496-5B46-B352-96E7B1974F09}"/>
              </a:ext>
            </a:extLst>
          </p:cNvPr>
          <p:cNvSpPr txBox="1"/>
          <p:nvPr/>
        </p:nvSpPr>
        <p:spPr>
          <a:xfrm>
            <a:off x="2815062" y="1806941"/>
            <a:ext cx="3498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Objective 2: develop back-end product</a:t>
            </a:r>
          </a:p>
        </p:txBody>
      </p:sp>
      <p:sp>
        <p:nvSpPr>
          <p:cNvPr id="19" name="Pentagon 18">
            <a:extLst>
              <a:ext uri="{FF2B5EF4-FFF2-40B4-BE49-F238E27FC236}">
                <a16:creationId xmlns:a16="http://schemas.microsoft.com/office/drawing/2014/main" id="{20D0B7F2-E5F6-6C4B-81AE-E3B5B3F1325B}"/>
              </a:ext>
            </a:extLst>
          </p:cNvPr>
          <p:cNvSpPr/>
          <p:nvPr/>
        </p:nvSpPr>
        <p:spPr>
          <a:xfrm>
            <a:off x="5906185" y="2971732"/>
            <a:ext cx="3034011" cy="903768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Bef>
                <a:spcPts val="1600"/>
              </a:spcBef>
            </a:pPr>
            <a:r>
              <a:rPr lang="en-US" b="1" dirty="0">
                <a:solidFill>
                  <a:schemeClr val="bg1"/>
                </a:solidFill>
              </a:rPr>
              <a:t>Develop a </a:t>
            </a:r>
            <a:r>
              <a:rPr lang="en" b="1" dirty="0">
                <a:solidFill>
                  <a:schemeClr val="bg1"/>
                </a:solidFill>
              </a:rPr>
              <a:t>recommend</a:t>
            </a:r>
            <a:r>
              <a:rPr lang="en-US" b="1" dirty="0" err="1">
                <a:solidFill>
                  <a:schemeClr val="bg1"/>
                </a:solidFill>
              </a:rPr>
              <a:t>er</a:t>
            </a:r>
            <a:r>
              <a:rPr lang="en" b="1" dirty="0">
                <a:solidFill>
                  <a:schemeClr val="bg1"/>
                </a:solidFill>
              </a:rPr>
              <a:t> system for the specific job seeker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4331B4-677A-714C-B7F7-9BAE2CB2BDD2}"/>
              </a:ext>
            </a:extLst>
          </p:cNvPr>
          <p:cNvSpPr txBox="1"/>
          <p:nvPr/>
        </p:nvSpPr>
        <p:spPr>
          <a:xfrm>
            <a:off x="5777613" y="2690419"/>
            <a:ext cx="3592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Objective 3: develop front-end product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2EB34C-0619-FD4C-9F14-E809AAE21459}"/>
              </a:ext>
            </a:extLst>
          </p:cNvPr>
          <p:cNvSpPr txBox="1"/>
          <p:nvPr/>
        </p:nvSpPr>
        <p:spPr>
          <a:xfrm>
            <a:off x="55726" y="2307265"/>
            <a:ext cx="2400395" cy="246221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KMeans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PCA</a:t>
            </a:r>
          </a:p>
          <a:p>
            <a:endParaRPr lang="en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Logistic Regression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Ada Boosting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Naive Bayes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Random Forest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Gradient Boosting</a:t>
            </a:r>
          </a:p>
          <a:p>
            <a:pPr marL="285750" indent="-285750">
              <a:buFontTx/>
              <a:buChar char="-"/>
            </a:pPr>
            <a:endParaRPr lang="en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E6C9BD-933F-B64A-92A4-248566F7C966}"/>
              </a:ext>
            </a:extLst>
          </p:cNvPr>
          <p:cNvSpPr txBox="1"/>
          <p:nvPr/>
        </p:nvSpPr>
        <p:spPr>
          <a:xfrm>
            <a:off x="2902689" y="3097335"/>
            <a:ext cx="2576810" cy="138499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114300" lvl="0">
              <a:spcBef>
                <a:spcPts val="1600"/>
              </a:spcBef>
              <a:buClr>
                <a:srgbClr val="B45F06"/>
              </a:buClr>
              <a:buSzPts val="1800"/>
            </a:pPr>
            <a:r>
              <a:rPr lang="en-US" b="1" dirty="0">
                <a:solidFill>
                  <a:schemeClr val="accent2"/>
                </a:solidFill>
              </a:rPr>
              <a:t>Sentiment Analysis (Natural Language Processing) for text review scoring.</a:t>
            </a:r>
          </a:p>
          <a:p>
            <a:pPr marL="285750" indent="-285750">
              <a:buFontTx/>
              <a:buChar char="-"/>
            </a:pPr>
            <a:endParaRPr lang="en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B5AFAA-759C-8240-AB68-7D771AA15346}"/>
              </a:ext>
            </a:extLst>
          </p:cNvPr>
          <p:cNvSpPr txBox="1"/>
          <p:nvPr/>
        </p:nvSpPr>
        <p:spPr>
          <a:xfrm>
            <a:off x="5906186" y="3942920"/>
            <a:ext cx="2567964" cy="115929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114300" lvl="0">
              <a:spcBef>
                <a:spcPts val="1600"/>
              </a:spcBef>
              <a:buClr>
                <a:srgbClr val="B45F06"/>
              </a:buClr>
              <a:buSzPts val="1800"/>
            </a:pPr>
            <a:r>
              <a:rPr lang="en" b="1" dirty="0">
                <a:solidFill>
                  <a:srgbClr val="FF0000"/>
                </a:solidFill>
              </a:rPr>
              <a:t>“Revised” Matrix Factorization</a:t>
            </a:r>
          </a:p>
          <a:p>
            <a:pPr marL="114300" lvl="0">
              <a:spcBef>
                <a:spcPts val="1600"/>
              </a:spcBef>
              <a:buClr>
                <a:srgbClr val="B45F06"/>
              </a:buClr>
              <a:buSzPts val="1800"/>
            </a:pPr>
            <a:r>
              <a:rPr lang="en" b="1" dirty="0">
                <a:solidFill>
                  <a:srgbClr val="FF0000"/>
                </a:solidFill>
              </a:rPr>
              <a:t>Web-app</a:t>
            </a:r>
          </a:p>
          <a:p>
            <a:pPr marL="285750" indent="-285750">
              <a:buFontTx/>
              <a:buChar char="-"/>
            </a:pP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193950" y="115750"/>
            <a:ext cx="87561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B45F06"/>
                </a:solidFill>
              </a:rPr>
              <a:t>DATA SOURCE</a:t>
            </a:r>
            <a:endParaRPr sz="3600" b="1" dirty="0">
              <a:solidFill>
                <a:srgbClr val="B45F06"/>
              </a:solidFill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326650" y="979860"/>
            <a:ext cx="8756100" cy="3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Char char="●"/>
            </a:pPr>
            <a:r>
              <a:rPr lang="en" b="1" dirty="0">
                <a:solidFill>
                  <a:srgbClr val="B45F06"/>
                </a:solidFill>
              </a:rPr>
              <a:t>~ 60,000 reviews of 33 companies from </a:t>
            </a:r>
            <a:r>
              <a:rPr lang="en" b="1" dirty="0" err="1">
                <a:solidFill>
                  <a:srgbClr val="B45F06"/>
                </a:solidFill>
              </a:rPr>
              <a:t>indeed.com</a:t>
            </a:r>
            <a:r>
              <a:rPr lang="en" b="1" dirty="0">
                <a:solidFill>
                  <a:srgbClr val="B45F06"/>
                </a:solidFill>
              </a:rPr>
              <a:t>:</a:t>
            </a:r>
            <a:endParaRPr b="1" dirty="0">
              <a:solidFill>
                <a:srgbClr val="B45F06"/>
              </a:solidFill>
            </a:endParaRP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Char char="○"/>
            </a:pPr>
            <a:r>
              <a:rPr lang="en" sz="1600" b="1" dirty="0">
                <a:solidFill>
                  <a:srgbClr val="B45F06"/>
                </a:solidFill>
              </a:rPr>
              <a:t>Offices in Seattle.</a:t>
            </a:r>
            <a:endParaRPr sz="1600" b="1" dirty="0">
              <a:solidFill>
                <a:srgbClr val="B45F06"/>
              </a:solidFill>
            </a:endParaRP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Char char="○"/>
            </a:pPr>
            <a:r>
              <a:rPr lang="en" sz="1600" b="1" dirty="0">
                <a:solidFill>
                  <a:srgbClr val="B45F06"/>
                </a:solidFill>
              </a:rPr>
              <a:t>Data scientist/analyst positions.</a:t>
            </a:r>
            <a:endParaRPr sz="1600" b="1" dirty="0">
              <a:solidFill>
                <a:srgbClr val="B45F06"/>
              </a:solidFill>
            </a:endParaRP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Char char="○"/>
            </a:pPr>
            <a:r>
              <a:rPr lang="en" sz="1600" b="1" dirty="0">
                <a:solidFill>
                  <a:srgbClr val="B45F06"/>
                </a:solidFill>
              </a:rPr>
              <a:t>At least 300 reviews.</a:t>
            </a:r>
            <a:endParaRPr sz="1600" b="1" dirty="0">
              <a:solidFill>
                <a:srgbClr val="B45F06"/>
              </a:solidFill>
            </a:endParaRP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Char char="○"/>
            </a:pPr>
            <a:r>
              <a:rPr lang="en" sz="1600" b="1" dirty="0">
                <a:solidFill>
                  <a:srgbClr val="B45F06"/>
                </a:solidFill>
              </a:rPr>
              <a:t>2011 – 2018</a:t>
            </a:r>
          </a:p>
          <a:p>
            <a:pPr marL="584200" lvl="1" indent="0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None/>
            </a:pPr>
            <a:endParaRPr sz="1600" b="1" dirty="0">
              <a:solidFill>
                <a:srgbClr val="B45F06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Char char="●"/>
            </a:pPr>
            <a:r>
              <a:rPr lang="en" b="1" dirty="0">
                <a:solidFill>
                  <a:srgbClr val="B45F06"/>
                </a:solidFill>
              </a:rPr>
              <a:t>Data: former/current employee, date, location, position, text comment, rating.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Char char="●"/>
            </a:pPr>
            <a:endParaRPr b="1" dirty="0">
              <a:solidFill>
                <a:srgbClr val="B45F06"/>
              </a:solidFill>
            </a:endParaRPr>
          </a:p>
          <a:p>
            <a:pPr lvl="0">
              <a:buClr>
                <a:srgbClr val="B45F06"/>
              </a:buClr>
            </a:pPr>
            <a:r>
              <a:rPr lang="en" b="1" dirty="0">
                <a:solidFill>
                  <a:srgbClr val="B45F06"/>
                </a:solidFill>
              </a:rPr>
              <a:t>Methodology: Selenium for web-scraping, AWS </a:t>
            </a:r>
            <a:r>
              <a:rPr lang="en-US" b="1" dirty="0">
                <a:solidFill>
                  <a:srgbClr val="B45F06"/>
                </a:solidFill>
              </a:rPr>
              <a:t>RDS</a:t>
            </a:r>
            <a:r>
              <a:rPr lang="en" b="1" dirty="0">
                <a:solidFill>
                  <a:srgbClr val="B45F06"/>
                </a:solidFill>
              </a:rPr>
              <a:t> for data management.</a:t>
            </a:r>
            <a:endParaRPr b="1" dirty="0">
              <a:solidFill>
                <a:srgbClr val="B45F06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lang="en-US" b="1" dirty="0">
              <a:solidFill>
                <a:srgbClr val="B45F06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b="1" dirty="0">
              <a:solidFill>
                <a:srgbClr val="B45F06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b="1" dirty="0">
              <a:solidFill>
                <a:srgbClr val="B45F06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 </a:t>
            </a:r>
            <a:endParaRPr dirty="0">
              <a:solidFill>
                <a:srgbClr val="000000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775" y="4669900"/>
            <a:ext cx="947225" cy="47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Shape 172"/>
          <p:cNvCxnSpPr/>
          <p:nvPr/>
        </p:nvCxnSpPr>
        <p:spPr>
          <a:xfrm>
            <a:off x="-37753" y="791050"/>
            <a:ext cx="9156000" cy="10800"/>
          </a:xfrm>
          <a:prstGeom prst="straightConnector1">
            <a:avLst/>
          </a:prstGeom>
          <a:noFill/>
          <a:ln w="28575" cap="flat" cmpd="sng">
            <a:solidFill>
              <a:srgbClr val="B45F06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239045" y="138224"/>
            <a:ext cx="87561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B45F06"/>
                </a:solidFill>
              </a:rPr>
              <a:t>OBJECTIVES</a:t>
            </a:r>
            <a:endParaRPr sz="3600" b="1" dirty="0">
              <a:solidFill>
                <a:srgbClr val="B45F06"/>
              </a:solidFill>
            </a:endParaRPr>
          </a:p>
        </p:txBody>
      </p:sp>
      <p:cxnSp>
        <p:nvCxnSpPr>
          <p:cNvPr id="12" name="Shape 138">
            <a:extLst>
              <a:ext uri="{FF2B5EF4-FFF2-40B4-BE49-F238E27FC236}">
                <a16:creationId xmlns:a16="http://schemas.microsoft.com/office/drawing/2014/main" id="{ACC14205-7D23-5B41-86BE-5ACB6E6C7B8B}"/>
              </a:ext>
            </a:extLst>
          </p:cNvPr>
          <p:cNvCxnSpPr/>
          <p:nvPr/>
        </p:nvCxnSpPr>
        <p:spPr>
          <a:xfrm>
            <a:off x="0" y="686100"/>
            <a:ext cx="9156000" cy="10800"/>
          </a:xfrm>
          <a:prstGeom prst="straightConnector1">
            <a:avLst/>
          </a:prstGeom>
          <a:noFill/>
          <a:ln w="28575" cap="flat" cmpd="sng">
            <a:solidFill>
              <a:srgbClr val="B45F0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Pentagon 7">
            <a:extLst>
              <a:ext uri="{FF2B5EF4-FFF2-40B4-BE49-F238E27FC236}">
                <a16:creationId xmlns:a16="http://schemas.microsoft.com/office/drawing/2014/main" id="{B676F41D-F704-2A49-8FA7-CDDDF51998F7}"/>
              </a:ext>
            </a:extLst>
          </p:cNvPr>
          <p:cNvSpPr/>
          <p:nvPr/>
        </p:nvSpPr>
        <p:spPr>
          <a:xfrm>
            <a:off x="55727" y="1305830"/>
            <a:ext cx="2846962" cy="90376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b="1" dirty="0">
                <a:solidFill>
                  <a:schemeClr val="bg1"/>
                </a:solidFill>
              </a:rPr>
              <a:t>Determine if the text comments provide more insight employees’ satisfaction information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1A898-20FB-414F-9103-0C61717CE963}"/>
              </a:ext>
            </a:extLst>
          </p:cNvPr>
          <p:cNvSpPr txBox="1"/>
          <p:nvPr/>
        </p:nvSpPr>
        <p:spPr>
          <a:xfrm>
            <a:off x="55726" y="998053"/>
            <a:ext cx="2759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Objective 1: test hypothesis</a:t>
            </a:r>
          </a:p>
        </p:txBody>
      </p:sp>
      <p:sp>
        <p:nvSpPr>
          <p:cNvPr id="17" name="Pentagon 16">
            <a:extLst>
              <a:ext uri="{FF2B5EF4-FFF2-40B4-BE49-F238E27FC236}">
                <a16:creationId xmlns:a16="http://schemas.microsoft.com/office/drawing/2014/main" id="{6F9B7ACD-CB3C-1142-9370-AE55165C33AB}"/>
              </a:ext>
            </a:extLst>
          </p:cNvPr>
          <p:cNvSpPr/>
          <p:nvPr/>
        </p:nvSpPr>
        <p:spPr>
          <a:xfrm>
            <a:off x="2902689" y="2047310"/>
            <a:ext cx="3023378" cy="903768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Bef>
                <a:spcPts val="1600"/>
              </a:spcBef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Construct a new rating scale by combining “text” scores and standard 1 - 5 numeric scores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E4FB04-0496-5B46-B352-96E7B1974F09}"/>
              </a:ext>
            </a:extLst>
          </p:cNvPr>
          <p:cNvSpPr txBox="1"/>
          <p:nvPr/>
        </p:nvSpPr>
        <p:spPr>
          <a:xfrm>
            <a:off x="2815062" y="1806941"/>
            <a:ext cx="3498111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Objective 2: develop back-end product</a:t>
            </a:r>
          </a:p>
        </p:txBody>
      </p:sp>
      <p:sp>
        <p:nvSpPr>
          <p:cNvPr id="19" name="Pentagon 18">
            <a:extLst>
              <a:ext uri="{FF2B5EF4-FFF2-40B4-BE49-F238E27FC236}">
                <a16:creationId xmlns:a16="http://schemas.microsoft.com/office/drawing/2014/main" id="{20D0B7F2-E5F6-6C4B-81AE-E3B5B3F1325B}"/>
              </a:ext>
            </a:extLst>
          </p:cNvPr>
          <p:cNvSpPr/>
          <p:nvPr/>
        </p:nvSpPr>
        <p:spPr>
          <a:xfrm>
            <a:off x="5906185" y="2971732"/>
            <a:ext cx="3034011" cy="903768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Bef>
                <a:spcPts val="1600"/>
              </a:spcBef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Develop a </a:t>
            </a:r>
            <a:r>
              <a:rPr lang="en" b="1" dirty="0">
                <a:solidFill>
                  <a:schemeClr val="bg1">
                    <a:lumMod val="75000"/>
                  </a:schemeClr>
                </a:solidFill>
              </a:rPr>
              <a:t>recommend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</a:rPr>
              <a:t>er</a:t>
            </a:r>
            <a:r>
              <a:rPr lang="en" b="1" dirty="0">
                <a:solidFill>
                  <a:schemeClr val="bg1">
                    <a:lumMod val="75000"/>
                  </a:schemeClr>
                </a:solidFill>
              </a:rPr>
              <a:t> system for the specific job seeker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4331B4-677A-714C-B7F7-9BAE2CB2BDD2}"/>
              </a:ext>
            </a:extLst>
          </p:cNvPr>
          <p:cNvSpPr txBox="1"/>
          <p:nvPr/>
        </p:nvSpPr>
        <p:spPr>
          <a:xfrm>
            <a:off x="5777613" y="2690419"/>
            <a:ext cx="359243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Objective 3: develop front-end product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2EB34C-0619-FD4C-9F14-E809AAE21459}"/>
              </a:ext>
            </a:extLst>
          </p:cNvPr>
          <p:cNvSpPr txBox="1"/>
          <p:nvPr/>
        </p:nvSpPr>
        <p:spPr>
          <a:xfrm>
            <a:off x="55726" y="2307265"/>
            <a:ext cx="2400395" cy="246221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KMeans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PCA</a:t>
            </a:r>
          </a:p>
          <a:p>
            <a:endParaRPr lang="en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Logistic Regression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Decision Tree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Ada Boosting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Naive Bayes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Random Forest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Gradient Boosting</a:t>
            </a:r>
          </a:p>
          <a:p>
            <a:pPr marL="285750" indent="-285750">
              <a:buFontTx/>
              <a:buChar char="-"/>
            </a:pPr>
            <a:endParaRPr lang="en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E6C9BD-933F-B64A-92A4-248566F7C966}"/>
              </a:ext>
            </a:extLst>
          </p:cNvPr>
          <p:cNvSpPr txBox="1"/>
          <p:nvPr/>
        </p:nvSpPr>
        <p:spPr>
          <a:xfrm>
            <a:off x="2902689" y="3097335"/>
            <a:ext cx="2576810" cy="13849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pPr marL="114300" lvl="0">
              <a:spcBef>
                <a:spcPts val="1600"/>
              </a:spcBef>
              <a:buClr>
                <a:srgbClr val="B45F06"/>
              </a:buClr>
              <a:buSzPts val="1800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Sentiment Analysis (Natural Language Processing) for text review scoring.</a:t>
            </a:r>
          </a:p>
          <a:p>
            <a:pPr marL="285750" indent="-285750">
              <a:buFontTx/>
              <a:buChar char="-"/>
            </a:pPr>
            <a:endParaRPr lang="en" b="1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B5AFAA-759C-8240-AB68-7D771AA15346}"/>
              </a:ext>
            </a:extLst>
          </p:cNvPr>
          <p:cNvSpPr txBox="1"/>
          <p:nvPr/>
        </p:nvSpPr>
        <p:spPr>
          <a:xfrm>
            <a:off x="5906186" y="3942920"/>
            <a:ext cx="2567964" cy="1159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pPr marL="114300" lvl="0">
              <a:spcBef>
                <a:spcPts val="1600"/>
              </a:spcBef>
              <a:buClr>
                <a:srgbClr val="B45F06"/>
              </a:buClr>
              <a:buSzPts val="1800"/>
            </a:pPr>
            <a:r>
              <a:rPr lang="en" b="1" dirty="0">
                <a:solidFill>
                  <a:schemeClr val="bg1">
                    <a:lumMod val="75000"/>
                  </a:schemeClr>
                </a:solidFill>
              </a:rPr>
              <a:t>“Revised” Matrix Factorization</a:t>
            </a:r>
          </a:p>
          <a:p>
            <a:pPr marL="114300" lvl="0">
              <a:spcBef>
                <a:spcPts val="1600"/>
              </a:spcBef>
              <a:buClr>
                <a:srgbClr val="B45F06"/>
              </a:buClr>
              <a:buSzPts val="1800"/>
            </a:pPr>
            <a:r>
              <a:rPr lang="en" b="1" dirty="0">
                <a:solidFill>
                  <a:schemeClr val="bg1">
                    <a:lumMod val="75000"/>
                  </a:schemeClr>
                </a:solidFill>
              </a:rPr>
              <a:t>Web-app</a:t>
            </a:r>
          </a:p>
          <a:p>
            <a:pPr marL="285750" indent="-285750">
              <a:buFontTx/>
              <a:buChar char="-"/>
            </a:pP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670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29850" y="640050"/>
            <a:ext cx="9084300" cy="2100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 i="1" dirty="0">
                <a:solidFill>
                  <a:srgbClr val="B45F06"/>
                </a:solidFill>
                <a:latin typeface="Roboto"/>
                <a:ea typeface="Roboto"/>
                <a:cs typeface="Roboto"/>
                <a:sym typeface="Roboto"/>
              </a:rPr>
              <a:t>Objective 1</a:t>
            </a:r>
            <a:r>
              <a:rPr lang="en" sz="2000" b="1" dirty="0">
                <a:solidFill>
                  <a:srgbClr val="B45F06"/>
                </a:solidFill>
                <a:latin typeface="Roboto"/>
                <a:ea typeface="Roboto"/>
                <a:cs typeface="Roboto"/>
                <a:sym typeface="Roboto"/>
              </a:rPr>
              <a:t>: text comments provide further satisfaction information</a:t>
            </a:r>
            <a:endParaRPr sz="2000" b="1" dirty="0">
              <a:solidFill>
                <a:srgbClr val="B45F06"/>
              </a:solidFill>
            </a:endParaRPr>
          </a:p>
        </p:txBody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96150" y="1014450"/>
            <a:ext cx="8951700" cy="3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700"/>
              <a:buFont typeface="Roboto"/>
              <a:buChar char="●"/>
            </a:pPr>
            <a:r>
              <a:rPr lang="en" sz="1700" b="1" dirty="0">
                <a:solidFill>
                  <a:srgbClr val="B45F06"/>
                </a:solidFill>
              </a:rPr>
              <a:t>Surrogate predictor: employees staying/leaving the companies.</a:t>
            </a:r>
            <a:endParaRPr sz="1700" b="1" dirty="0">
              <a:solidFill>
                <a:srgbClr val="B45F06"/>
              </a:solidFill>
            </a:endParaRPr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700"/>
              <a:buFont typeface="Roboto"/>
              <a:buChar char="●"/>
            </a:pPr>
            <a:r>
              <a:rPr lang="en" sz="1700" b="1" dirty="0">
                <a:solidFill>
                  <a:srgbClr val="B45F06"/>
                </a:solidFill>
              </a:rPr>
              <a:t>Compare the performances of nested models: with </a:t>
            </a:r>
            <a:r>
              <a:rPr lang="en" sz="1700" b="1" i="1" u="sng" dirty="0">
                <a:solidFill>
                  <a:srgbClr val="B45F06"/>
                </a:solidFill>
              </a:rPr>
              <a:t>text</a:t>
            </a:r>
            <a:r>
              <a:rPr lang="en" sz="1700" b="1" dirty="0">
                <a:solidFill>
                  <a:srgbClr val="B45F06"/>
                </a:solidFill>
              </a:rPr>
              <a:t> vs. </a:t>
            </a:r>
            <a:r>
              <a:rPr lang="en" sz="1700" b="1" i="1" u="sng" dirty="0">
                <a:solidFill>
                  <a:srgbClr val="B45F06"/>
                </a:solidFill>
              </a:rPr>
              <a:t>without text</a:t>
            </a:r>
            <a:r>
              <a:rPr lang="en" sz="1700" b="1" i="1" dirty="0">
                <a:solidFill>
                  <a:srgbClr val="B45F06"/>
                </a:solidFill>
              </a:rPr>
              <a:t> </a:t>
            </a:r>
            <a:r>
              <a:rPr lang="en" sz="1700" b="1" dirty="0">
                <a:solidFill>
                  <a:srgbClr val="B45F06"/>
                </a:solidFill>
              </a:rPr>
              <a:t>information.</a:t>
            </a:r>
            <a:endParaRPr sz="1700" b="1" dirty="0">
              <a:solidFill>
                <a:srgbClr val="B45F06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b="1" dirty="0">
              <a:solidFill>
                <a:srgbClr val="B45F06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b="1" dirty="0">
              <a:solidFill>
                <a:srgbClr val="B45F06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b="1" dirty="0">
              <a:solidFill>
                <a:srgbClr val="B45F06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b="1" dirty="0">
              <a:solidFill>
                <a:srgbClr val="B45F06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 </a:t>
            </a:r>
            <a:endParaRPr dirty="0">
              <a:solidFill>
                <a:srgbClr val="000000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775" y="4669900"/>
            <a:ext cx="947225" cy="47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Shape 196"/>
          <p:cNvCxnSpPr/>
          <p:nvPr/>
        </p:nvCxnSpPr>
        <p:spPr>
          <a:xfrm>
            <a:off x="-12000" y="629250"/>
            <a:ext cx="9156000" cy="10800"/>
          </a:xfrm>
          <a:prstGeom prst="straightConnector1">
            <a:avLst/>
          </a:prstGeom>
          <a:noFill/>
          <a:ln w="28575" cap="flat" cmpd="sng">
            <a:solidFill>
              <a:srgbClr val="B45F0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99" name="Shape 199"/>
          <p:cNvSpPr/>
          <p:nvPr/>
        </p:nvSpPr>
        <p:spPr>
          <a:xfrm>
            <a:off x="1769975" y="2482737"/>
            <a:ext cx="3710100" cy="473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Location, Date, Position, Review Scores, ...</a:t>
            </a:r>
            <a:endParaRPr dirty="0"/>
          </a:p>
        </p:txBody>
      </p:sp>
      <p:sp>
        <p:nvSpPr>
          <p:cNvPr id="200" name="Shape 200"/>
          <p:cNvSpPr/>
          <p:nvPr/>
        </p:nvSpPr>
        <p:spPr>
          <a:xfrm>
            <a:off x="1769975" y="3401400"/>
            <a:ext cx="3710100" cy="473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Location, Date, Position, Review Scores, ...</a:t>
            </a:r>
            <a:endParaRPr dirty="0"/>
          </a:p>
        </p:txBody>
      </p:sp>
      <p:sp>
        <p:nvSpPr>
          <p:cNvPr id="201" name="Shape 201"/>
          <p:cNvSpPr/>
          <p:nvPr/>
        </p:nvSpPr>
        <p:spPr>
          <a:xfrm>
            <a:off x="96150" y="3520975"/>
            <a:ext cx="1199125" cy="23455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Text</a:t>
            </a:r>
            <a:endParaRPr/>
          </a:p>
        </p:txBody>
      </p:sp>
      <p:pic>
        <p:nvPicPr>
          <p:cNvPr id="202" name="Shape 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5275" y="3436936"/>
            <a:ext cx="434300" cy="3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/>
          <p:nvPr/>
        </p:nvSpPr>
        <p:spPr>
          <a:xfrm>
            <a:off x="5576224" y="2242794"/>
            <a:ext cx="2398195" cy="1894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tx1"/>
                </a:solidFill>
              </a:rPr>
              <a:t>Logistic Regression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tx1"/>
                </a:solidFill>
              </a:rPr>
              <a:t>Decision Tree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tx1"/>
                </a:solidFill>
              </a:rPr>
              <a:t>Ada Boosting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tx1"/>
                </a:solidFill>
              </a:rPr>
              <a:t>Naive Bayes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tx1"/>
                </a:solidFill>
              </a:rPr>
              <a:t>Random Forest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tx1"/>
                </a:solidFill>
              </a:rPr>
              <a:t>Gradient Boosting</a:t>
            </a:r>
          </a:p>
        </p:txBody>
      </p:sp>
      <p:sp>
        <p:nvSpPr>
          <p:cNvPr id="204" name="Shape 204"/>
          <p:cNvSpPr/>
          <p:nvPr/>
        </p:nvSpPr>
        <p:spPr>
          <a:xfrm>
            <a:off x="8068150" y="2551822"/>
            <a:ext cx="999900" cy="22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Y</a:t>
            </a:r>
            <a:endParaRPr/>
          </a:p>
        </p:txBody>
      </p:sp>
      <p:sp>
        <p:nvSpPr>
          <p:cNvPr id="205" name="Shape 205"/>
          <p:cNvSpPr/>
          <p:nvPr/>
        </p:nvSpPr>
        <p:spPr>
          <a:xfrm>
            <a:off x="8084715" y="3610861"/>
            <a:ext cx="999900" cy="22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Y 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460294-CD25-C142-A70D-6BA62F225CD1}"/>
              </a:ext>
            </a:extLst>
          </p:cNvPr>
          <p:cNvSpPr txBox="1"/>
          <p:nvPr/>
        </p:nvSpPr>
        <p:spPr>
          <a:xfrm>
            <a:off x="0" y="4137294"/>
            <a:ext cx="1422900" cy="3077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KMeans</a:t>
            </a:r>
            <a:r>
              <a:rPr lang="en-US" dirty="0"/>
              <a:t>/ PCA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090B2EB5-C075-1049-A5F8-C03C28FFE3B3}"/>
              </a:ext>
            </a:extLst>
          </p:cNvPr>
          <p:cNvSpPr/>
          <p:nvPr/>
        </p:nvSpPr>
        <p:spPr>
          <a:xfrm>
            <a:off x="509889" y="3868825"/>
            <a:ext cx="297711" cy="207990"/>
          </a:xfrm>
          <a:prstGeom prst="up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29850" y="439100"/>
            <a:ext cx="9084300" cy="4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 i="1" dirty="0">
                <a:solidFill>
                  <a:srgbClr val="B45F06"/>
                </a:solidFill>
                <a:latin typeface="Roboto"/>
                <a:ea typeface="Roboto"/>
                <a:cs typeface="Roboto"/>
                <a:sym typeface="Roboto"/>
              </a:rPr>
              <a:t>Objective 1</a:t>
            </a:r>
            <a:r>
              <a:rPr lang="en" sz="2000" b="1" dirty="0">
                <a:solidFill>
                  <a:srgbClr val="B45F06"/>
                </a:solidFill>
                <a:latin typeface="Roboto"/>
                <a:ea typeface="Roboto"/>
                <a:cs typeface="Roboto"/>
                <a:sym typeface="Roboto"/>
              </a:rPr>
              <a:t>: text comments provide further satisfaction information</a:t>
            </a:r>
            <a:endParaRPr sz="2000" b="1" dirty="0">
              <a:solidFill>
                <a:srgbClr val="B45F06"/>
              </a:solidFill>
            </a:endParaRP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96150" y="1014450"/>
            <a:ext cx="8951700" cy="3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b="1" dirty="0">
              <a:solidFill>
                <a:srgbClr val="B45F06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b="1" dirty="0">
              <a:solidFill>
                <a:srgbClr val="B45F06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b="1" dirty="0">
              <a:solidFill>
                <a:srgbClr val="B45F06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b="1" dirty="0">
              <a:solidFill>
                <a:srgbClr val="B45F06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 </a:t>
            </a:r>
            <a:endParaRPr dirty="0">
              <a:solidFill>
                <a:srgbClr val="000000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775" y="4669900"/>
            <a:ext cx="947225" cy="47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" name="Shape 212"/>
          <p:cNvCxnSpPr/>
          <p:nvPr/>
        </p:nvCxnSpPr>
        <p:spPr>
          <a:xfrm>
            <a:off x="29850" y="839300"/>
            <a:ext cx="9156000" cy="10800"/>
          </a:xfrm>
          <a:prstGeom prst="straightConnector1">
            <a:avLst/>
          </a:prstGeom>
          <a:noFill/>
          <a:ln w="28575" cap="flat" cmpd="sng">
            <a:solidFill>
              <a:srgbClr val="B45F06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3ABB273-D288-1C41-9BB0-8480A6B51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850" y="1283301"/>
            <a:ext cx="9144000" cy="295339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239045" y="138224"/>
            <a:ext cx="87561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B45F06"/>
                </a:solidFill>
              </a:rPr>
              <a:t>OBJECTIVES</a:t>
            </a:r>
            <a:endParaRPr sz="3600" b="1" dirty="0">
              <a:solidFill>
                <a:srgbClr val="B45F06"/>
              </a:solidFill>
            </a:endParaRPr>
          </a:p>
        </p:txBody>
      </p:sp>
      <p:cxnSp>
        <p:nvCxnSpPr>
          <p:cNvPr id="12" name="Shape 138">
            <a:extLst>
              <a:ext uri="{FF2B5EF4-FFF2-40B4-BE49-F238E27FC236}">
                <a16:creationId xmlns:a16="http://schemas.microsoft.com/office/drawing/2014/main" id="{ACC14205-7D23-5B41-86BE-5ACB6E6C7B8B}"/>
              </a:ext>
            </a:extLst>
          </p:cNvPr>
          <p:cNvCxnSpPr/>
          <p:nvPr/>
        </p:nvCxnSpPr>
        <p:spPr>
          <a:xfrm>
            <a:off x="0" y="686100"/>
            <a:ext cx="9156000" cy="10800"/>
          </a:xfrm>
          <a:prstGeom prst="straightConnector1">
            <a:avLst/>
          </a:prstGeom>
          <a:noFill/>
          <a:ln w="28575" cap="flat" cmpd="sng">
            <a:solidFill>
              <a:srgbClr val="B45F0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Pentagon 7">
            <a:extLst>
              <a:ext uri="{FF2B5EF4-FFF2-40B4-BE49-F238E27FC236}">
                <a16:creationId xmlns:a16="http://schemas.microsoft.com/office/drawing/2014/main" id="{B676F41D-F704-2A49-8FA7-CDDDF51998F7}"/>
              </a:ext>
            </a:extLst>
          </p:cNvPr>
          <p:cNvSpPr/>
          <p:nvPr/>
        </p:nvSpPr>
        <p:spPr>
          <a:xfrm>
            <a:off x="55727" y="1305830"/>
            <a:ext cx="2846962" cy="903768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b="1" dirty="0">
                <a:solidFill>
                  <a:schemeClr val="bg1">
                    <a:lumMod val="75000"/>
                  </a:schemeClr>
                </a:solidFill>
              </a:rPr>
              <a:t>Determine if the text comments provide more insight employees’ satisfaction information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1A898-20FB-414F-9103-0C61717CE963}"/>
              </a:ext>
            </a:extLst>
          </p:cNvPr>
          <p:cNvSpPr txBox="1"/>
          <p:nvPr/>
        </p:nvSpPr>
        <p:spPr>
          <a:xfrm>
            <a:off x="55726" y="998053"/>
            <a:ext cx="275933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Objective 1: test hypothesis</a:t>
            </a:r>
          </a:p>
        </p:txBody>
      </p:sp>
      <p:sp>
        <p:nvSpPr>
          <p:cNvPr id="17" name="Pentagon 16">
            <a:extLst>
              <a:ext uri="{FF2B5EF4-FFF2-40B4-BE49-F238E27FC236}">
                <a16:creationId xmlns:a16="http://schemas.microsoft.com/office/drawing/2014/main" id="{6F9B7ACD-CB3C-1142-9370-AE55165C33AB}"/>
              </a:ext>
            </a:extLst>
          </p:cNvPr>
          <p:cNvSpPr/>
          <p:nvPr/>
        </p:nvSpPr>
        <p:spPr>
          <a:xfrm>
            <a:off x="2902689" y="2047310"/>
            <a:ext cx="3023378" cy="903768"/>
          </a:xfrm>
          <a:prstGeom prst="homePlat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Bef>
                <a:spcPts val="1600"/>
              </a:spcBef>
            </a:pPr>
            <a:r>
              <a:rPr lang="en-US" b="1" dirty="0">
                <a:solidFill>
                  <a:schemeClr val="bg1"/>
                </a:solidFill>
              </a:rPr>
              <a:t>Construct a new rating scale by combining “text” scores and standard 1 - 5 numeric scores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E4FB04-0496-5B46-B352-96E7B1974F09}"/>
              </a:ext>
            </a:extLst>
          </p:cNvPr>
          <p:cNvSpPr txBox="1"/>
          <p:nvPr/>
        </p:nvSpPr>
        <p:spPr>
          <a:xfrm>
            <a:off x="2815062" y="1806941"/>
            <a:ext cx="3498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Objective 2: develop back-end product</a:t>
            </a:r>
          </a:p>
        </p:txBody>
      </p:sp>
      <p:sp>
        <p:nvSpPr>
          <p:cNvPr id="19" name="Pentagon 18">
            <a:extLst>
              <a:ext uri="{FF2B5EF4-FFF2-40B4-BE49-F238E27FC236}">
                <a16:creationId xmlns:a16="http://schemas.microsoft.com/office/drawing/2014/main" id="{20D0B7F2-E5F6-6C4B-81AE-E3B5B3F1325B}"/>
              </a:ext>
            </a:extLst>
          </p:cNvPr>
          <p:cNvSpPr/>
          <p:nvPr/>
        </p:nvSpPr>
        <p:spPr>
          <a:xfrm>
            <a:off x="5906185" y="2971732"/>
            <a:ext cx="3034011" cy="903768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Bef>
                <a:spcPts val="1600"/>
              </a:spcBef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Develop a </a:t>
            </a:r>
            <a:r>
              <a:rPr lang="en" b="1" dirty="0">
                <a:solidFill>
                  <a:schemeClr val="bg1">
                    <a:lumMod val="75000"/>
                  </a:schemeClr>
                </a:solidFill>
              </a:rPr>
              <a:t>recommend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</a:rPr>
              <a:t>er</a:t>
            </a:r>
            <a:r>
              <a:rPr lang="en" b="1" dirty="0">
                <a:solidFill>
                  <a:schemeClr val="bg1">
                    <a:lumMod val="75000"/>
                  </a:schemeClr>
                </a:solidFill>
              </a:rPr>
              <a:t> system for the specific job seeker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4331B4-677A-714C-B7F7-9BAE2CB2BDD2}"/>
              </a:ext>
            </a:extLst>
          </p:cNvPr>
          <p:cNvSpPr txBox="1"/>
          <p:nvPr/>
        </p:nvSpPr>
        <p:spPr>
          <a:xfrm>
            <a:off x="5777613" y="2690419"/>
            <a:ext cx="359243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Objective 3: develop front-end product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2EB34C-0619-FD4C-9F14-E809AAE21459}"/>
              </a:ext>
            </a:extLst>
          </p:cNvPr>
          <p:cNvSpPr txBox="1"/>
          <p:nvPr/>
        </p:nvSpPr>
        <p:spPr>
          <a:xfrm>
            <a:off x="55726" y="2307265"/>
            <a:ext cx="2400395" cy="24622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</a:rPr>
              <a:t>KMeans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PCA</a:t>
            </a:r>
          </a:p>
          <a:p>
            <a:endParaRPr lang="en" b="1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Logistic Regression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Decision Tree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Ada Boosting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Naive Bayes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Random Forest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Gradient Boosting</a:t>
            </a:r>
          </a:p>
          <a:p>
            <a:pPr marL="285750" indent="-285750">
              <a:buFontTx/>
              <a:buChar char="-"/>
            </a:pPr>
            <a:endParaRPr lang="en" b="1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E6C9BD-933F-B64A-92A4-248566F7C966}"/>
              </a:ext>
            </a:extLst>
          </p:cNvPr>
          <p:cNvSpPr txBox="1"/>
          <p:nvPr/>
        </p:nvSpPr>
        <p:spPr>
          <a:xfrm>
            <a:off x="2902689" y="3097335"/>
            <a:ext cx="2576810" cy="138499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114300" lvl="0">
              <a:spcBef>
                <a:spcPts val="1600"/>
              </a:spcBef>
              <a:buClr>
                <a:srgbClr val="B45F06"/>
              </a:buClr>
              <a:buSzPts val="1800"/>
            </a:pPr>
            <a:r>
              <a:rPr lang="en-US" b="1" dirty="0">
                <a:solidFill>
                  <a:schemeClr val="accent2"/>
                </a:solidFill>
              </a:rPr>
              <a:t>Sentiment Analysis (Natural Language Processing) for text review scoring.</a:t>
            </a:r>
          </a:p>
          <a:p>
            <a:pPr marL="285750" indent="-285750">
              <a:buFontTx/>
              <a:buChar char="-"/>
            </a:pPr>
            <a:endParaRPr lang="en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B5AFAA-759C-8240-AB68-7D771AA15346}"/>
              </a:ext>
            </a:extLst>
          </p:cNvPr>
          <p:cNvSpPr txBox="1"/>
          <p:nvPr/>
        </p:nvSpPr>
        <p:spPr>
          <a:xfrm>
            <a:off x="5906186" y="3942920"/>
            <a:ext cx="2567964" cy="1159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pPr marL="114300" lvl="0">
              <a:spcBef>
                <a:spcPts val="1600"/>
              </a:spcBef>
              <a:buClr>
                <a:srgbClr val="B45F06"/>
              </a:buClr>
              <a:buSzPts val="1800"/>
            </a:pPr>
            <a:r>
              <a:rPr lang="en" b="1" dirty="0">
                <a:solidFill>
                  <a:schemeClr val="bg1">
                    <a:lumMod val="75000"/>
                  </a:schemeClr>
                </a:solidFill>
              </a:rPr>
              <a:t>“Revised” Matrix Factorization</a:t>
            </a:r>
          </a:p>
          <a:p>
            <a:pPr marL="114300" lvl="0">
              <a:spcBef>
                <a:spcPts val="1600"/>
              </a:spcBef>
              <a:buClr>
                <a:srgbClr val="B45F06"/>
              </a:buClr>
              <a:buSzPts val="1800"/>
            </a:pPr>
            <a:r>
              <a:rPr lang="en" b="1" dirty="0">
                <a:solidFill>
                  <a:schemeClr val="bg1">
                    <a:lumMod val="75000"/>
                  </a:schemeClr>
                </a:solidFill>
              </a:rPr>
              <a:t>Web-app</a:t>
            </a:r>
          </a:p>
          <a:p>
            <a:pPr marL="285750" indent="-285750">
              <a:buFontTx/>
              <a:buChar char="-"/>
            </a:pP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470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xfrm>
            <a:off x="29850" y="565400"/>
            <a:ext cx="9084300" cy="28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1" dirty="0">
              <a:solidFill>
                <a:srgbClr val="B45F0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 b="1" i="1" dirty="0">
              <a:solidFill>
                <a:srgbClr val="B45F0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 b="1" i="1" dirty="0">
                <a:solidFill>
                  <a:srgbClr val="B45F06"/>
                </a:solidFill>
                <a:latin typeface="Roboto"/>
                <a:ea typeface="Roboto"/>
                <a:cs typeface="Roboto"/>
                <a:sym typeface="Roboto"/>
              </a:rPr>
              <a:t>Objective 2</a:t>
            </a:r>
            <a:r>
              <a:rPr lang="en" sz="2000" b="1" dirty="0">
                <a:solidFill>
                  <a:srgbClr val="B45F06"/>
                </a:solidFill>
                <a:latin typeface="Roboto"/>
                <a:ea typeface="Roboto"/>
                <a:cs typeface="Roboto"/>
                <a:sym typeface="Roboto"/>
              </a:rPr>
              <a:t>: Construct a new rating scale = f(“text” ,1* - 5* scores)</a:t>
            </a:r>
            <a:endParaRPr sz="2000" b="1" dirty="0">
              <a:solidFill>
                <a:srgbClr val="B45F0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96150" y="1014450"/>
            <a:ext cx="8951700" cy="3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rgbClr val="B45F06"/>
              </a:solidFill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Roboto"/>
              <a:buChar char="●"/>
            </a:pPr>
            <a:r>
              <a:rPr lang="en" sz="2000" b="1" dirty="0">
                <a:solidFill>
                  <a:srgbClr val="B45F06"/>
                </a:solidFill>
              </a:rPr>
              <a:t>Text </a:t>
            </a:r>
            <a:r>
              <a:rPr lang="en" sz="2000" dirty="0">
                <a:solidFill>
                  <a:srgbClr val="B45F06"/>
                </a:solidFill>
              </a:rPr>
              <a:t>→  </a:t>
            </a:r>
            <a:r>
              <a:rPr lang="en" sz="2000" b="1" dirty="0">
                <a:solidFill>
                  <a:srgbClr val="B45F06"/>
                </a:solidFill>
              </a:rPr>
              <a:t> NLP (Sentiment Analysis) → Score</a:t>
            </a:r>
            <a:endParaRPr sz="2000" b="1" dirty="0">
              <a:solidFill>
                <a:srgbClr val="B45F06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000" b="1" dirty="0">
              <a:solidFill>
                <a:srgbClr val="B45F06"/>
              </a:solidFill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B45F06"/>
              </a:buClr>
              <a:buSzPts val="2000"/>
              <a:buChar char="●"/>
            </a:pPr>
            <a:r>
              <a:rPr lang="en" sz="2000" b="1" dirty="0">
                <a:solidFill>
                  <a:srgbClr val="B45F06"/>
                </a:solidFill>
              </a:rPr>
              <a:t>Rating (1* - 5*)   -------------------------&gt; Score</a:t>
            </a:r>
            <a:endParaRPr sz="2000" b="1" dirty="0">
              <a:solidFill>
                <a:srgbClr val="B45F06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700" b="1" dirty="0">
              <a:solidFill>
                <a:srgbClr val="B45F06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b="1" dirty="0">
              <a:solidFill>
                <a:srgbClr val="B45F06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b="1" dirty="0">
              <a:solidFill>
                <a:srgbClr val="B45F06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b="1" dirty="0">
              <a:solidFill>
                <a:srgbClr val="B45F06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b="1" dirty="0">
              <a:solidFill>
                <a:srgbClr val="B45F06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 </a:t>
            </a:r>
            <a:endParaRPr dirty="0">
              <a:solidFill>
                <a:srgbClr val="000000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775" y="4669900"/>
            <a:ext cx="947225" cy="47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3" name="Shape 223"/>
          <p:cNvCxnSpPr/>
          <p:nvPr/>
        </p:nvCxnSpPr>
        <p:spPr>
          <a:xfrm>
            <a:off x="29850" y="839300"/>
            <a:ext cx="9156000" cy="10800"/>
          </a:xfrm>
          <a:prstGeom prst="straightConnector1">
            <a:avLst/>
          </a:prstGeom>
          <a:noFill/>
          <a:ln w="28575" cap="flat" cmpd="sng">
            <a:solidFill>
              <a:srgbClr val="B45F06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226" name="Shape 2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5625" y="2092600"/>
            <a:ext cx="552650" cy="473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Shape 227"/>
          <p:cNvCxnSpPr/>
          <p:nvPr/>
        </p:nvCxnSpPr>
        <p:spPr>
          <a:xfrm>
            <a:off x="5920575" y="2289300"/>
            <a:ext cx="7893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8" name="Shape 228"/>
          <p:cNvSpPr txBox="1"/>
          <p:nvPr/>
        </p:nvSpPr>
        <p:spPr>
          <a:xfrm>
            <a:off x="6959975" y="2000500"/>
            <a:ext cx="1828800" cy="565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B45F06"/>
                </a:solidFill>
              </a:rPr>
              <a:t>Final Score</a:t>
            </a:r>
            <a:endParaRPr sz="2400" b="1">
              <a:solidFill>
                <a:srgbClr val="B45F06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title"/>
          </p:nvPr>
        </p:nvSpPr>
        <p:spPr>
          <a:xfrm>
            <a:off x="29850" y="565400"/>
            <a:ext cx="9084300" cy="28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1" dirty="0">
              <a:solidFill>
                <a:srgbClr val="B45F0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 b="1" i="1" dirty="0">
              <a:solidFill>
                <a:srgbClr val="B45F0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 b="1" i="1" dirty="0">
                <a:solidFill>
                  <a:srgbClr val="B45F06"/>
                </a:solidFill>
                <a:latin typeface="Roboto"/>
                <a:ea typeface="Roboto"/>
                <a:cs typeface="Roboto"/>
                <a:sym typeface="Roboto"/>
              </a:rPr>
              <a:t>Objective 2</a:t>
            </a:r>
            <a:r>
              <a:rPr lang="en" sz="2000" b="1" dirty="0">
                <a:solidFill>
                  <a:srgbClr val="B45F06"/>
                </a:solidFill>
                <a:latin typeface="Roboto"/>
                <a:ea typeface="Roboto"/>
                <a:cs typeface="Roboto"/>
                <a:sym typeface="Roboto"/>
              </a:rPr>
              <a:t>: Construct a new rating scale = f(“text” ,1* - 5* scores)</a:t>
            </a:r>
            <a:endParaRPr sz="2000" b="1" dirty="0">
              <a:solidFill>
                <a:srgbClr val="B45F0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96150" y="1014450"/>
            <a:ext cx="8951700" cy="3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700"/>
              <a:buChar char="●"/>
            </a:pPr>
            <a:r>
              <a:rPr lang="en" sz="1700" b="1" dirty="0">
                <a:solidFill>
                  <a:srgbClr val="B45F06"/>
                </a:solidFill>
              </a:rPr>
              <a:t>Work life balance score</a:t>
            </a:r>
            <a:endParaRPr sz="1700" b="1" dirty="0">
              <a:solidFill>
                <a:srgbClr val="B45F06"/>
              </a:solidFill>
            </a:endParaRPr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700"/>
              <a:buChar char="●"/>
            </a:pPr>
            <a:r>
              <a:rPr lang="en" sz="1700" b="1" dirty="0">
                <a:solidFill>
                  <a:srgbClr val="B45F06"/>
                </a:solidFill>
              </a:rPr>
              <a:t>Benefit and compensation score</a:t>
            </a:r>
            <a:endParaRPr sz="1700" b="1" dirty="0">
              <a:solidFill>
                <a:srgbClr val="B45F06"/>
              </a:solidFill>
            </a:endParaRPr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700"/>
              <a:buChar char="●"/>
            </a:pPr>
            <a:r>
              <a:rPr lang="en" sz="1700" b="1" dirty="0">
                <a:solidFill>
                  <a:srgbClr val="B45F06"/>
                </a:solidFill>
              </a:rPr>
              <a:t>Job security and advancement score</a:t>
            </a:r>
            <a:endParaRPr sz="1700" b="1" dirty="0">
              <a:solidFill>
                <a:srgbClr val="B45F06"/>
              </a:solidFill>
            </a:endParaRPr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700"/>
              <a:buChar char="●"/>
            </a:pPr>
            <a:r>
              <a:rPr lang="en" sz="1700" b="1" dirty="0">
                <a:solidFill>
                  <a:srgbClr val="B45F06"/>
                </a:solidFill>
              </a:rPr>
              <a:t>Management score</a:t>
            </a:r>
            <a:endParaRPr sz="1700" b="1" dirty="0">
              <a:solidFill>
                <a:srgbClr val="B45F06"/>
              </a:solidFill>
            </a:endParaRPr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700"/>
              <a:buChar char="●"/>
            </a:pPr>
            <a:r>
              <a:rPr lang="en" sz="1700" b="1" dirty="0">
                <a:solidFill>
                  <a:srgbClr val="B45F06"/>
                </a:solidFill>
              </a:rPr>
              <a:t>Culture score</a:t>
            </a:r>
            <a:endParaRPr sz="1700" b="1" dirty="0">
              <a:solidFill>
                <a:srgbClr val="B45F06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700" b="1" dirty="0">
              <a:solidFill>
                <a:srgbClr val="B45F06"/>
              </a:solidFill>
            </a:endParaRPr>
          </a:p>
          <a:p>
            <a:pPr marL="457200" marR="0" lvl="0" indent="-3365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B45F06"/>
              </a:buClr>
              <a:buSzPts val="1700"/>
              <a:buChar char="●"/>
            </a:pPr>
            <a:r>
              <a:rPr lang="en" sz="1700" b="1" dirty="0">
                <a:solidFill>
                  <a:srgbClr val="B45F06"/>
                </a:solidFill>
              </a:rPr>
              <a:t>Final Score: range from -1 → 1</a:t>
            </a:r>
            <a:endParaRPr sz="1700" b="1" dirty="0">
              <a:solidFill>
                <a:srgbClr val="B45F06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700" b="1" dirty="0">
              <a:solidFill>
                <a:srgbClr val="B45F06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700" b="1" dirty="0">
              <a:solidFill>
                <a:srgbClr val="B45F06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700" b="1" dirty="0">
              <a:solidFill>
                <a:srgbClr val="B45F06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700" b="1" dirty="0">
              <a:solidFill>
                <a:srgbClr val="B45F06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775" y="4669900"/>
            <a:ext cx="947225" cy="47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Shape 235"/>
          <p:cNvCxnSpPr/>
          <p:nvPr/>
        </p:nvCxnSpPr>
        <p:spPr>
          <a:xfrm>
            <a:off x="29850" y="839300"/>
            <a:ext cx="9156000" cy="10800"/>
          </a:xfrm>
          <a:prstGeom prst="straightConnector1">
            <a:avLst/>
          </a:prstGeom>
          <a:noFill/>
          <a:ln w="28575" cap="flat" cmpd="sng">
            <a:solidFill>
              <a:srgbClr val="B45F06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xfrm>
            <a:off x="29850" y="565400"/>
            <a:ext cx="9084300" cy="28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1">
              <a:solidFill>
                <a:srgbClr val="B45F0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 b="1" i="1">
              <a:solidFill>
                <a:srgbClr val="B45F0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 b="1" i="1">
                <a:solidFill>
                  <a:srgbClr val="B45F06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" sz="2300" b="1" i="1">
                <a:solidFill>
                  <a:srgbClr val="B45F06"/>
                </a:solidFill>
                <a:latin typeface="Roboto"/>
                <a:ea typeface="Roboto"/>
                <a:cs typeface="Roboto"/>
                <a:sym typeface="Roboto"/>
              </a:rPr>
              <a:t>bjective 2</a:t>
            </a:r>
            <a:r>
              <a:rPr lang="en" sz="2300" b="1">
                <a:solidFill>
                  <a:srgbClr val="B45F06"/>
                </a:solidFill>
                <a:latin typeface="Roboto"/>
                <a:ea typeface="Roboto"/>
                <a:cs typeface="Roboto"/>
                <a:sym typeface="Roboto"/>
              </a:rPr>
              <a:t>: Construct a new rating scale = f(“text” ,1* - 5* scores)</a:t>
            </a:r>
            <a:endParaRPr sz="2300" b="1">
              <a:solidFill>
                <a:srgbClr val="B45F0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775" y="4669900"/>
            <a:ext cx="947225" cy="47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Shape 244"/>
          <p:cNvCxnSpPr/>
          <p:nvPr/>
        </p:nvCxnSpPr>
        <p:spPr>
          <a:xfrm>
            <a:off x="29850" y="839300"/>
            <a:ext cx="9156000" cy="10800"/>
          </a:xfrm>
          <a:prstGeom prst="straightConnector1">
            <a:avLst/>
          </a:prstGeom>
          <a:noFill/>
          <a:ln w="28575" cap="flat" cmpd="sng">
            <a:solidFill>
              <a:srgbClr val="B45F0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45" name="Shape 245"/>
          <p:cNvSpPr/>
          <p:nvPr/>
        </p:nvSpPr>
        <p:spPr>
          <a:xfrm>
            <a:off x="361150" y="1149075"/>
            <a:ext cx="733200" cy="284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6" name="Shape 2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150" y="1294338"/>
            <a:ext cx="7916234" cy="293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32850" y="91750"/>
            <a:ext cx="90783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B45F06"/>
                </a:solidFill>
              </a:rPr>
              <a:t>Why is better satisfaction measure</a:t>
            </a:r>
            <a:r>
              <a:rPr lang="en-US" b="1" dirty="0" err="1">
                <a:solidFill>
                  <a:srgbClr val="B45F06"/>
                </a:solidFill>
              </a:rPr>
              <a:t>ment</a:t>
            </a:r>
            <a:r>
              <a:rPr lang="en" b="1" dirty="0">
                <a:solidFill>
                  <a:srgbClr val="B45F06"/>
                </a:solidFill>
              </a:rPr>
              <a:t> important?</a:t>
            </a:r>
            <a:endParaRPr b="1" dirty="0">
              <a:solidFill>
                <a:srgbClr val="B45F06"/>
              </a:solidFill>
            </a:endParaRPr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775" y="4669900"/>
            <a:ext cx="947225" cy="47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1426" y="1368599"/>
            <a:ext cx="4136524" cy="370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352675"/>
            <a:ext cx="4126075" cy="373494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/>
          <p:nvPr/>
        </p:nvSpPr>
        <p:spPr>
          <a:xfrm>
            <a:off x="1421188" y="1021350"/>
            <a:ext cx="1588500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 dirty="0">
                <a:solidFill>
                  <a:srgbClr val="783F04"/>
                </a:solidFill>
              </a:rPr>
              <a:t>Employers</a:t>
            </a:r>
            <a:endParaRPr sz="2200" u="sng" dirty="0">
              <a:solidFill>
                <a:srgbClr val="783F04"/>
              </a:solidFill>
            </a:endParaRPr>
          </a:p>
        </p:txBody>
      </p:sp>
      <p:sp>
        <p:nvSpPr>
          <p:cNvPr id="98" name="Shape 98"/>
          <p:cNvSpPr txBox="1"/>
          <p:nvPr/>
        </p:nvSpPr>
        <p:spPr>
          <a:xfrm>
            <a:off x="6486077" y="1053900"/>
            <a:ext cx="1792500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rgbClr val="783F04"/>
                </a:solidFill>
              </a:rPr>
              <a:t>Job Seekers</a:t>
            </a:r>
            <a:endParaRPr sz="2200" u="sng">
              <a:solidFill>
                <a:srgbClr val="783F04"/>
              </a:solidFill>
            </a:endParaRPr>
          </a:p>
        </p:txBody>
      </p:sp>
      <p:cxnSp>
        <p:nvCxnSpPr>
          <p:cNvPr id="9" name="Shape 138">
            <a:extLst>
              <a:ext uri="{FF2B5EF4-FFF2-40B4-BE49-F238E27FC236}">
                <a16:creationId xmlns:a16="http://schemas.microsoft.com/office/drawing/2014/main" id="{7D893AEB-600F-4D45-B6B1-073690F2C398}"/>
              </a:ext>
            </a:extLst>
          </p:cNvPr>
          <p:cNvCxnSpPr/>
          <p:nvPr/>
        </p:nvCxnSpPr>
        <p:spPr>
          <a:xfrm>
            <a:off x="0" y="686100"/>
            <a:ext cx="9156000" cy="10800"/>
          </a:xfrm>
          <a:prstGeom prst="straightConnector1">
            <a:avLst/>
          </a:prstGeom>
          <a:noFill/>
          <a:ln w="28575" cap="flat" cmpd="sng">
            <a:solidFill>
              <a:srgbClr val="B45F06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xfrm>
            <a:off x="29850" y="565400"/>
            <a:ext cx="9084300" cy="28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1">
              <a:solidFill>
                <a:srgbClr val="B45F0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 b="1" i="1">
              <a:solidFill>
                <a:srgbClr val="B45F0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 b="1" i="1">
                <a:solidFill>
                  <a:srgbClr val="B45F06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" sz="2300" b="1" i="1">
                <a:solidFill>
                  <a:srgbClr val="B45F06"/>
                </a:solidFill>
                <a:latin typeface="Roboto"/>
                <a:ea typeface="Roboto"/>
                <a:cs typeface="Roboto"/>
                <a:sym typeface="Roboto"/>
              </a:rPr>
              <a:t>bjective 2</a:t>
            </a:r>
            <a:r>
              <a:rPr lang="en" sz="2300" b="1">
                <a:solidFill>
                  <a:srgbClr val="B45F06"/>
                </a:solidFill>
                <a:latin typeface="Roboto"/>
                <a:ea typeface="Roboto"/>
                <a:cs typeface="Roboto"/>
                <a:sym typeface="Roboto"/>
              </a:rPr>
              <a:t>: Construct a new rating scale = f(“text” ,1* - 5* scores)</a:t>
            </a:r>
            <a:endParaRPr sz="2300" b="1">
              <a:solidFill>
                <a:srgbClr val="B45F0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775" y="4669900"/>
            <a:ext cx="947225" cy="47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" name="Shape 253"/>
          <p:cNvCxnSpPr/>
          <p:nvPr/>
        </p:nvCxnSpPr>
        <p:spPr>
          <a:xfrm>
            <a:off x="29850" y="839300"/>
            <a:ext cx="9156000" cy="10800"/>
          </a:xfrm>
          <a:prstGeom prst="straightConnector1">
            <a:avLst/>
          </a:prstGeom>
          <a:noFill/>
          <a:ln w="28575" cap="flat" cmpd="sng">
            <a:solidFill>
              <a:srgbClr val="B45F0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4" name="Shape 254"/>
          <p:cNvSpPr/>
          <p:nvPr/>
        </p:nvSpPr>
        <p:spPr>
          <a:xfrm>
            <a:off x="361150" y="1149075"/>
            <a:ext cx="733200" cy="284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5" name="Shape 2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275" y="1031650"/>
            <a:ext cx="6491252" cy="398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 txBox="1"/>
          <p:nvPr/>
        </p:nvSpPr>
        <p:spPr>
          <a:xfrm>
            <a:off x="6880650" y="1145150"/>
            <a:ext cx="20769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B45F06"/>
                </a:solidFill>
              </a:rPr>
              <a:t>Score: [-1,1]</a:t>
            </a:r>
            <a:endParaRPr sz="2400" b="1">
              <a:solidFill>
                <a:srgbClr val="B45F06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162450" y="565400"/>
            <a:ext cx="8951700" cy="28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1">
              <a:solidFill>
                <a:srgbClr val="B45F0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 b="1" i="1">
              <a:solidFill>
                <a:srgbClr val="B45F0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 b="1" i="1">
                <a:solidFill>
                  <a:srgbClr val="B45F06"/>
                </a:solidFill>
                <a:latin typeface="Roboto"/>
                <a:ea typeface="Roboto"/>
                <a:cs typeface="Roboto"/>
                <a:sym typeface="Roboto"/>
              </a:rPr>
              <a:t>Future Direction</a:t>
            </a:r>
            <a:endParaRPr sz="2300" b="1">
              <a:solidFill>
                <a:srgbClr val="B45F0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96150" y="1014450"/>
            <a:ext cx="8951700" cy="3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B45F06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000" b="1">
              <a:solidFill>
                <a:srgbClr val="B45F06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B45F06"/>
                </a:solidFill>
              </a:rPr>
              <a:t>Objective 3: Recommender system for the specific job seeker.</a:t>
            </a:r>
            <a:endParaRPr sz="2000" b="1">
              <a:solidFill>
                <a:srgbClr val="B45F06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B45F06"/>
                </a:solidFill>
              </a:rPr>
              <a:t>Objective 4: Forecasting employees’ ratings for each companies. </a:t>
            </a:r>
            <a:endParaRPr sz="2000" b="1">
              <a:solidFill>
                <a:srgbClr val="B45F06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700" b="1">
              <a:solidFill>
                <a:srgbClr val="B45F06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700" b="1">
              <a:solidFill>
                <a:srgbClr val="B45F06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700" b="1">
              <a:solidFill>
                <a:srgbClr val="B45F06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775" y="4669900"/>
            <a:ext cx="947225" cy="47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Shape 263"/>
          <p:cNvCxnSpPr/>
          <p:nvPr/>
        </p:nvCxnSpPr>
        <p:spPr>
          <a:xfrm>
            <a:off x="29850" y="839300"/>
            <a:ext cx="9156000" cy="10800"/>
          </a:xfrm>
          <a:prstGeom prst="straightConnector1">
            <a:avLst/>
          </a:prstGeom>
          <a:noFill/>
          <a:ln w="28575" cap="flat" cmpd="sng">
            <a:solidFill>
              <a:srgbClr val="B45F0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64" name="Shape 264"/>
          <p:cNvSpPr/>
          <p:nvPr/>
        </p:nvSpPr>
        <p:spPr>
          <a:xfrm>
            <a:off x="361150" y="1149075"/>
            <a:ext cx="733200" cy="284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32850" y="91750"/>
            <a:ext cx="911115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B45F06"/>
                </a:solidFill>
              </a:rPr>
              <a:t>Why is </a:t>
            </a:r>
            <a:r>
              <a:rPr lang="en-US" b="1" dirty="0">
                <a:solidFill>
                  <a:srgbClr val="B45F06"/>
                </a:solidFill>
              </a:rPr>
              <a:t>external employee rating data </a:t>
            </a:r>
            <a:r>
              <a:rPr lang="en" b="1" dirty="0">
                <a:solidFill>
                  <a:srgbClr val="B45F06"/>
                </a:solidFill>
              </a:rPr>
              <a:t>important?</a:t>
            </a:r>
            <a:endParaRPr b="1" dirty="0">
              <a:solidFill>
                <a:srgbClr val="B45F06"/>
              </a:solidFill>
            </a:endParaRPr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775" y="4669900"/>
            <a:ext cx="947225" cy="47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/>
          <p:nvPr/>
        </p:nvSpPr>
        <p:spPr>
          <a:xfrm>
            <a:off x="1454298" y="2351973"/>
            <a:ext cx="2311400" cy="616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783F04"/>
                </a:solidFill>
              </a:rPr>
              <a:t>Internal Employee Satisfaction Rating Survey </a:t>
            </a:r>
            <a:endParaRPr dirty="0">
              <a:solidFill>
                <a:srgbClr val="783F04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FF9938-A03C-484B-9EB3-1B872AEA041C}"/>
              </a:ext>
            </a:extLst>
          </p:cNvPr>
          <p:cNvSpPr/>
          <p:nvPr/>
        </p:nvSpPr>
        <p:spPr>
          <a:xfrm>
            <a:off x="1871331" y="2973214"/>
            <a:ext cx="1784300" cy="2963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Better survey design</a:t>
            </a:r>
          </a:p>
        </p:txBody>
      </p:sp>
      <p:sp>
        <p:nvSpPr>
          <p:cNvPr id="10" name="Shape 97">
            <a:extLst>
              <a:ext uri="{FF2B5EF4-FFF2-40B4-BE49-F238E27FC236}">
                <a16:creationId xmlns:a16="http://schemas.microsoft.com/office/drawing/2014/main" id="{C394B5B2-F32E-374A-9DCB-ED02CBEE473F}"/>
              </a:ext>
            </a:extLst>
          </p:cNvPr>
          <p:cNvSpPr txBox="1"/>
          <p:nvPr/>
        </p:nvSpPr>
        <p:spPr>
          <a:xfrm>
            <a:off x="4283377" y="2351973"/>
            <a:ext cx="2573866" cy="616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783F04"/>
                </a:solidFill>
              </a:rPr>
              <a:t>External Employee Satisfaction Rating Site </a:t>
            </a:r>
            <a:endParaRPr dirty="0">
              <a:solidFill>
                <a:srgbClr val="783F04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C96479F-5A1E-0846-B541-0B51A9D1BCD9}"/>
              </a:ext>
            </a:extLst>
          </p:cNvPr>
          <p:cNvSpPr/>
          <p:nvPr/>
        </p:nvSpPr>
        <p:spPr>
          <a:xfrm>
            <a:off x="2954867" y="962025"/>
            <a:ext cx="2032000" cy="642533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Employee Satisfaction Management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493A31-1C7C-CC40-B995-10673EB2F89C}"/>
              </a:ext>
            </a:extLst>
          </p:cNvPr>
          <p:cNvSpPr/>
          <p:nvPr/>
        </p:nvSpPr>
        <p:spPr>
          <a:xfrm>
            <a:off x="4359577" y="2974281"/>
            <a:ext cx="2349568" cy="2963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Better former employee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1B12EC-BFC4-284F-BC48-11ECD4CCCD2D}"/>
              </a:ext>
            </a:extLst>
          </p:cNvPr>
          <p:cNvSpPr/>
          <p:nvPr/>
        </p:nvSpPr>
        <p:spPr>
          <a:xfrm>
            <a:off x="659219" y="3376439"/>
            <a:ext cx="2996412" cy="2963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Higher current employee participation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AE7F88-044F-A245-BBDC-CCEFF197E714}"/>
              </a:ext>
            </a:extLst>
          </p:cNvPr>
          <p:cNvSpPr/>
          <p:nvPr/>
        </p:nvSpPr>
        <p:spPr>
          <a:xfrm>
            <a:off x="1796903" y="3779664"/>
            <a:ext cx="1874380" cy="296333"/>
          </a:xfrm>
          <a:prstGeom prst="rect">
            <a:avLst/>
          </a:prstGeom>
          <a:solidFill>
            <a:srgbClr val="F0B4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Lower confidentiality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3F9850-3B8C-DB4F-BA92-847E5B7328ED}"/>
              </a:ext>
            </a:extLst>
          </p:cNvPr>
          <p:cNvSpPr/>
          <p:nvPr/>
        </p:nvSpPr>
        <p:spPr>
          <a:xfrm>
            <a:off x="952272" y="4187747"/>
            <a:ext cx="2719012" cy="296333"/>
          </a:xfrm>
          <a:prstGeom prst="rect">
            <a:avLst/>
          </a:prstGeom>
          <a:solidFill>
            <a:srgbClr val="F0B4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cross-companies comparison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42D158-C607-D543-9BA5-6A82AC35A812}"/>
              </a:ext>
            </a:extLst>
          </p:cNvPr>
          <p:cNvSpPr/>
          <p:nvPr/>
        </p:nvSpPr>
        <p:spPr>
          <a:xfrm>
            <a:off x="2307264" y="4586114"/>
            <a:ext cx="1364019" cy="296333"/>
          </a:xfrm>
          <a:prstGeom prst="rect">
            <a:avLst/>
          </a:prstGeom>
          <a:solidFill>
            <a:srgbClr val="F0B4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No public 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346CA8-4A6F-6C4A-A226-269D768A7027}"/>
              </a:ext>
            </a:extLst>
          </p:cNvPr>
          <p:cNvSpPr/>
          <p:nvPr/>
        </p:nvSpPr>
        <p:spPr>
          <a:xfrm>
            <a:off x="4359577" y="3376439"/>
            <a:ext cx="2859930" cy="2963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Cross-companies comparison ability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BFDCDEE-A731-9946-B995-3E9BB37D09AE}"/>
              </a:ext>
            </a:extLst>
          </p:cNvPr>
          <p:cNvSpPr/>
          <p:nvPr/>
        </p:nvSpPr>
        <p:spPr>
          <a:xfrm>
            <a:off x="4359577" y="3778064"/>
            <a:ext cx="1488330" cy="2963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Anonymous data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0FEC3C-772C-CB45-B845-171DF327DB91}"/>
              </a:ext>
            </a:extLst>
          </p:cNvPr>
          <p:cNvSpPr/>
          <p:nvPr/>
        </p:nvSpPr>
        <p:spPr>
          <a:xfrm>
            <a:off x="4359576" y="4187747"/>
            <a:ext cx="2689810" cy="2963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Public data - everyone can access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AB52A85-1AA0-3547-82A2-D1DD092D4AA4}"/>
              </a:ext>
            </a:extLst>
          </p:cNvPr>
          <p:cNvSpPr/>
          <p:nvPr/>
        </p:nvSpPr>
        <p:spPr>
          <a:xfrm>
            <a:off x="4359576" y="4597430"/>
            <a:ext cx="2497667" cy="296333"/>
          </a:xfrm>
          <a:prstGeom prst="rect">
            <a:avLst/>
          </a:prstGeom>
          <a:solidFill>
            <a:srgbClr val="F0B4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Convenient employee samples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E3E1933-6904-514F-83AF-54BF847C9BB4}"/>
              </a:ext>
            </a:extLst>
          </p:cNvPr>
          <p:cNvCxnSpPr>
            <a:cxnSpLocks/>
          </p:cNvCxnSpPr>
          <p:nvPr/>
        </p:nvCxnSpPr>
        <p:spPr>
          <a:xfrm flipV="1">
            <a:off x="3125972" y="1606463"/>
            <a:ext cx="852672" cy="777838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EEC4070-3CF7-8C4A-8AC1-4D8725C7100C}"/>
              </a:ext>
            </a:extLst>
          </p:cNvPr>
          <p:cNvCxnSpPr>
            <a:cxnSpLocks/>
            <a:endCxn id="3" idx="4"/>
          </p:cNvCxnSpPr>
          <p:nvPr/>
        </p:nvCxnSpPr>
        <p:spPr>
          <a:xfrm flipH="1" flipV="1">
            <a:off x="3970867" y="1604558"/>
            <a:ext cx="925540" cy="741490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92FAD38-E2F6-F447-9FFC-C82F30102449}"/>
              </a:ext>
            </a:extLst>
          </p:cNvPr>
          <p:cNvSpPr txBox="1"/>
          <p:nvPr/>
        </p:nvSpPr>
        <p:spPr>
          <a:xfrm>
            <a:off x="6634716" y="1169581"/>
            <a:ext cx="184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A92D66B-5A68-3F49-96CB-BAD861DC0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333" y="3040911"/>
            <a:ext cx="215900" cy="177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671F9A3-3234-1F4E-BF52-AE78B55CB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798" y="3438304"/>
            <a:ext cx="215900" cy="1778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3021BDF-10CE-B348-8C8B-11F4EADEF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479" y="3040911"/>
            <a:ext cx="215900" cy="1778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3846619-F737-7E4D-BFC6-1ADB7E3B7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7737" y="3443510"/>
            <a:ext cx="215900" cy="1778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DA22EDB-59D9-E143-B410-7FB28F1D9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479" y="3820636"/>
            <a:ext cx="215900" cy="1778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3D82068-45CC-9B4C-8EAE-F14F6883E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479" y="4235358"/>
            <a:ext cx="215900" cy="1778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98E59838-2B16-7A40-8D88-40DD4FF1B559}"/>
              </a:ext>
            </a:extLst>
          </p:cNvPr>
          <p:cNvSpPr/>
          <p:nvPr/>
        </p:nvSpPr>
        <p:spPr>
          <a:xfrm>
            <a:off x="3599554" y="3832591"/>
            <a:ext cx="166144" cy="153889"/>
          </a:xfrm>
          <a:prstGeom prst="rect">
            <a:avLst/>
          </a:prstGeom>
          <a:solidFill>
            <a:srgbClr val="F0B4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6ACB003-4500-0B4C-90C4-E0D9E5F96D65}"/>
              </a:ext>
            </a:extLst>
          </p:cNvPr>
          <p:cNvCxnSpPr>
            <a:cxnSpLocks/>
          </p:cNvCxnSpPr>
          <p:nvPr/>
        </p:nvCxnSpPr>
        <p:spPr>
          <a:xfrm>
            <a:off x="7786577" y="1756958"/>
            <a:ext cx="106325" cy="966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75BABC8E-7E7F-1940-BD56-163928E2320F}"/>
              </a:ext>
            </a:extLst>
          </p:cNvPr>
          <p:cNvSpPr/>
          <p:nvPr/>
        </p:nvSpPr>
        <p:spPr>
          <a:xfrm>
            <a:off x="3588211" y="4228796"/>
            <a:ext cx="166144" cy="153889"/>
          </a:xfrm>
          <a:prstGeom prst="rect">
            <a:avLst/>
          </a:prstGeom>
          <a:solidFill>
            <a:srgbClr val="F0B4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1D52298-DAC6-3642-B316-3C884B2E0AE0}"/>
              </a:ext>
            </a:extLst>
          </p:cNvPr>
          <p:cNvSpPr/>
          <p:nvPr/>
        </p:nvSpPr>
        <p:spPr>
          <a:xfrm>
            <a:off x="3599554" y="4636879"/>
            <a:ext cx="166144" cy="153889"/>
          </a:xfrm>
          <a:prstGeom prst="rect">
            <a:avLst/>
          </a:prstGeom>
          <a:solidFill>
            <a:srgbClr val="F0B4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9ED53EA-D8C2-124D-A078-31D31BA2F917}"/>
              </a:ext>
            </a:extLst>
          </p:cNvPr>
          <p:cNvSpPr/>
          <p:nvPr/>
        </p:nvSpPr>
        <p:spPr>
          <a:xfrm>
            <a:off x="4211479" y="4636879"/>
            <a:ext cx="148097" cy="174345"/>
          </a:xfrm>
          <a:prstGeom prst="rect">
            <a:avLst/>
          </a:prstGeom>
          <a:solidFill>
            <a:srgbClr val="F0B4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cxnSp>
        <p:nvCxnSpPr>
          <p:cNvPr id="71" name="Shape 138">
            <a:extLst>
              <a:ext uri="{FF2B5EF4-FFF2-40B4-BE49-F238E27FC236}">
                <a16:creationId xmlns:a16="http://schemas.microsoft.com/office/drawing/2014/main" id="{E5861EB6-7544-F044-B21B-A0051E821C90}"/>
              </a:ext>
            </a:extLst>
          </p:cNvPr>
          <p:cNvCxnSpPr/>
          <p:nvPr/>
        </p:nvCxnSpPr>
        <p:spPr>
          <a:xfrm>
            <a:off x="0" y="686100"/>
            <a:ext cx="9156000" cy="10800"/>
          </a:xfrm>
          <a:prstGeom prst="straightConnector1">
            <a:avLst/>
          </a:prstGeom>
          <a:noFill/>
          <a:ln w="28575" cap="flat" cmpd="sng">
            <a:solidFill>
              <a:srgbClr val="B45F06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8799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F83F2-50D7-904F-80D1-7EED8DB30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14" y="168262"/>
            <a:ext cx="8841160" cy="686100"/>
          </a:xfrm>
        </p:spPr>
        <p:txBody>
          <a:bodyPr>
            <a:normAutofit/>
          </a:bodyPr>
          <a:lstStyle/>
          <a:p>
            <a:r>
              <a:rPr lang="en" b="1" dirty="0">
                <a:solidFill>
                  <a:srgbClr val="B45F06"/>
                </a:solidFill>
              </a:rPr>
              <a:t>Why is </a:t>
            </a:r>
            <a:r>
              <a:rPr lang="en-US" b="1" dirty="0">
                <a:solidFill>
                  <a:srgbClr val="B45F06"/>
                </a:solidFill>
              </a:rPr>
              <a:t>external employee rating data </a:t>
            </a:r>
            <a:r>
              <a:rPr lang="en" b="1" dirty="0">
                <a:solidFill>
                  <a:srgbClr val="B45F06"/>
                </a:solidFill>
              </a:rPr>
              <a:t>important?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E9F66-D37F-3749-B701-2D2E297FFE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The external employee sites as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Glassdoor.com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 and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Indeed.com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have become the important source for job seekers’ decision making.</a:t>
            </a:r>
          </a:p>
          <a:p>
            <a:pPr lvl="1" algn="just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&gt; 70% job seekers looked at company review sites.</a:t>
            </a:r>
          </a:p>
          <a:p>
            <a:pPr lvl="1" algn="just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69% of them declined the offers from bad companies even they are unemployed</a:t>
            </a:r>
          </a:p>
          <a:p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pPr marL="114300" indent="0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						                       </a:t>
            </a:r>
            <a:r>
              <a:rPr lang="en-US" sz="1200" i="1" dirty="0">
                <a:solidFill>
                  <a:schemeClr val="accent2">
                    <a:lumMod val="50000"/>
                  </a:schemeClr>
                </a:solidFill>
              </a:rPr>
              <a:t>(Allegis Group Services </a:t>
            </a:r>
            <a:r>
              <a:rPr lang="en-US" sz="1200" i="1" dirty="0">
                <a:solidFill>
                  <a:schemeClr val="accent2">
                    <a:lumMod val="50000"/>
                  </a:schemeClr>
                </a:solidFill>
                <a:hlinkClick r:id="rId2"/>
              </a:rPr>
              <a:t>Study</a:t>
            </a:r>
            <a:r>
              <a:rPr lang="en-US" sz="1200" i="1" dirty="0">
                <a:solidFill>
                  <a:schemeClr val="accent2">
                    <a:lumMod val="50000"/>
                  </a:schemeClr>
                </a:solidFill>
              </a:rPr>
              <a:t>, August 2012)</a:t>
            </a:r>
          </a:p>
          <a:p>
            <a:pPr marL="114300" indent="0">
              <a:buNone/>
            </a:pP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5" name="Shape 138">
            <a:extLst>
              <a:ext uri="{FF2B5EF4-FFF2-40B4-BE49-F238E27FC236}">
                <a16:creationId xmlns:a16="http://schemas.microsoft.com/office/drawing/2014/main" id="{98056DEB-5D2E-8A46-A562-D2EC1C4F7741}"/>
              </a:ext>
            </a:extLst>
          </p:cNvPr>
          <p:cNvCxnSpPr/>
          <p:nvPr/>
        </p:nvCxnSpPr>
        <p:spPr>
          <a:xfrm>
            <a:off x="0" y="686100"/>
            <a:ext cx="9156000" cy="10800"/>
          </a:xfrm>
          <a:prstGeom prst="straightConnector1">
            <a:avLst/>
          </a:prstGeom>
          <a:noFill/>
          <a:ln w="28575" cap="flat" cmpd="sng">
            <a:solidFill>
              <a:srgbClr val="B45F06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090249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F83F2-50D7-904F-80D1-7EED8DB30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14" y="168262"/>
            <a:ext cx="8841160" cy="686100"/>
          </a:xfrm>
        </p:spPr>
        <p:txBody>
          <a:bodyPr>
            <a:normAutofit/>
          </a:bodyPr>
          <a:lstStyle/>
          <a:p>
            <a:r>
              <a:rPr lang="en" b="1" dirty="0">
                <a:solidFill>
                  <a:srgbClr val="B45F06"/>
                </a:solidFill>
              </a:rPr>
              <a:t>Why is </a:t>
            </a:r>
            <a:r>
              <a:rPr lang="en-US" b="1" dirty="0">
                <a:solidFill>
                  <a:srgbClr val="B45F06"/>
                </a:solidFill>
              </a:rPr>
              <a:t>external employee rating data </a:t>
            </a:r>
            <a:r>
              <a:rPr lang="en" b="1" dirty="0">
                <a:solidFill>
                  <a:srgbClr val="B45F06"/>
                </a:solidFill>
              </a:rPr>
              <a:t>important?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E9F66-D37F-3749-B701-2D2E297FFE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The external employee sites as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Glassdoor.com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 and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Indeed.com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have become the important source for job seekers’ decision making.</a:t>
            </a:r>
          </a:p>
          <a:p>
            <a:pPr lvl="1" algn="just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&gt; 70% job seekers looked at company review sites.</a:t>
            </a:r>
          </a:p>
          <a:p>
            <a:pPr lvl="1" algn="just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69% of them declined the offers from bad companies even they are unemployed</a:t>
            </a:r>
          </a:p>
          <a:p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pPr marL="114300" indent="0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						                       </a:t>
            </a:r>
            <a:r>
              <a:rPr lang="en-US" sz="1200" i="1" dirty="0">
                <a:solidFill>
                  <a:schemeClr val="accent2">
                    <a:lumMod val="50000"/>
                  </a:schemeClr>
                </a:solidFill>
              </a:rPr>
              <a:t>(Allegis Group Services </a:t>
            </a:r>
            <a:r>
              <a:rPr lang="en-US" sz="1200" i="1" dirty="0">
                <a:solidFill>
                  <a:schemeClr val="accent2">
                    <a:lumMod val="50000"/>
                  </a:schemeClr>
                </a:solidFill>
                <a:hlinkClick r:id="rId2"/>
              </a:rPr>
              <a:t>Study</a:t>
            </a:r>
            <a:r>
              <a:rPr lang="en-US" sz="1200" i="1" dirty="0">
                <a:solidFill>
                  <a:schemeClr val="accent2">
                    <a:lumMod val="50000"/>
                  </a:schemeClr>
                </a:solidFill>
              </a:rPr>
              <a:t>, August 2012)</a:t>
            </a:r>
          </a:p>
          <a:p>
            <a:pPr marL="114300" indent="0">
              <a:buNone/>
            </a:pP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5" name="Shape 138">
            <a:extLst>
              <a:ext uri="{FF2B5EF4-FFF2-40B4-BE49-F238E27FC236}">
                <a16:creationId xmlns:a16="http://schemas.microsoft.com/office/drawing/2014/main" id="{98056DEB-5D2E-8A46-A562-D2EC1C4F7741}"/>
              </a:ext>
            </a:extLst>
          </p:cNvPr>
          <p:cNvCxnSpPr/>
          <p:nvPr/>
        </p:nvCxnSpPr>
        <p:spPr>
          <a:xfrm>
            <a:off x="0" y="686100"/>
            <a:ext cx="9156000" cy="10800"/>
          </a:xfrm>
          <a:prstGeom prst="straightConnector1">
            <a:avLst/>
          </a:prstGeom>
          <a:noFill/>
          <a:ln w="28575" cap="flat" cmpd="sng">
            <a:solidFill>
              <a:srgbClr val="B45F06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482336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F83F2-50D7-904F-80D1-7EED8DB30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14" y="168262"/>
            <a:ext cx="8756100" cy="6861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B45F06"/>
                </a:solidFill>
              </a:rPr>
              <a:t>What are the problems of external rating data?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C00E56-C540-1F4A-BEC6-9FC9A5DE4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33" y="1534338"/>
            <a:ext cx="3276600" cy="288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D76F73-9C3B-4740-8C81-9B6928A21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450" y="1534338"/>
            <a:ext cx="3213100" cy="2921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hape 138">
            <a:extLst>
              <a:ext uri="{FF2B5EF4-FFF2-40B4-BE49-F238E27FC236}">
                <a16:creationId xmlns:a16="http://schemas.microsoft.com/office/drawing/2014/main" id="{F7F554B7-D943-E449-8016-232B7CE90C96}"/>
              </a:ext>
            </a:extLst>
          </p:cNvPr>
          <p:cNvCxnSpPr/>
          <p:nvPr/>
        </p:nvCxnSpPr>
        <p:spPr>
          <a:xfrm>
            <a:off x="0" y="686100"/>
            <a:ext cx="9156000" cy="10800"/>
          </a:xfrm>
          <a:prstGeom prst="straightConnector1">
            <a:avLst/>
          </a:prstGeom>
          <a:noFill/>
          <a:ln w="28575" cap="flat" cmpd="sng">
            <a:solidFill>
              <a:srgbClr val="B45F06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775429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86671" y="56974"/>
            <a:ext cx="8982657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B45F06"/>
                </a:solidFill>
              </a:rPr>
              <a:t>What are the problems of external rating data?</a:t>
            </a:r>
            <a:endParaRPr b="1" dirty="0">
              <a:solidFill>
                <a:srgbClr val="B45F06"/>
              </a:solidFill>
            </a:endParaRPr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188775" y="1552275"/>
            <a:ext cx="2607518" cy="17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en" sz="1700" dirty="0">
                <a:solidFill>
                  <a:srgbClr val="B45F06"/>
                </a:solidFill>
              </a:rPr>
              <a:t>Discrepancy between the star score and text information</a:t>
            </a:r>
          </a:p>
          <a:p>
            <a:pPr lvl="0" indent="-457200" rtl="0">
              <a:spcBef>
                <a:spcPts val="0"/>
              </a:spcBef>
              <a:spcAft>
                <a:spcPts val="1600"/>
              </a:spcAft>
              <a:buAutoNum type="arabicPeriod"/>
            </a:pPr>
            <a:endParaRPr dirty="0">
              <a:solidFill>
                <a:srgbClr val="000000"/>
              </a:solidFill>
            </a:endParaRPr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775" y="4669900"/>
            <a:ext cx="947225" cy="47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0728" y="1619876"/>
            <a:ext cx="6259477" cy="2928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08" name="Shape 108"/>
          <p:cNvSpPr txBox="1"/>
          <p:nvPr/>
        </p:nvSpPr>
        <p:spPr>
          <a:xfrm>
            <a:off x="3948100" y="4430650"/>
            <a:ext cx="6317100" cy="7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2796293" y="1629203"/>
            <a:ext cx="1008900" cy="473700"/>
          </a:xfrm>
          <a:prstGeom prst="ellipse">
            <a:avLst/>
          </a:prstGeom>
          <a:solidFill>
            <a:srgbClr val="000000">
              <a:alpha val="0"/>
            </a:srgbClr>
          </a:solidFill>
          <a:ln w="28575" cap="flat" cmpd="sng">
            <a:solidFill>
              <a:srgbClr val="B45F0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0" name="Shape 110"/>
          <p:cNvCxnSpPr/>
          <p:nvPr/>
        </p:nvCxnSpPr>
        <p:spPr>
          <a:xfrm>
            <a:off x="3019298" y="2783596"/>
            <a:ext cx="954000" cy="0"/>
          </a:xfrm>
          <a:prstGeom prst="straightConnector1">
            <a:avLst/>
          </a:prstGeom>
          <a:noFill/>
          <a:ln w="38100" cap="flat" cmpd="sng">
            <a:solidFill>
              <a:srgbClr val="B45F0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1" name="Shape 111"/>
          <p:cNvCxnSpPr/>
          <p:nvPr/>
        </p:nvCxnSpPr>
        <p:spPr>
          <a:xfrm>
            <a:off x="3019298" y="2579222"/>
            <a:ext cx="670200" cy="1200"/>
          </a:xfrm>
          <a:prstGeom prst="straightConnector1">
            <a:avLst/>
          </a:prstGeom>
          <a:noFill/>
          <a:ln w="38100" cap="flat" cmpd="sng">
            <a:solidFill>
              <a:srgbClr val="B45F0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2" name="Shape 112"/>
          <p:cNvCxnSpPr/>
          <p:nvPr/>
        </p:nvCxnSpPr>
        <p:spPr>
          <a:xfrm>
            <a:off x="7242775" y="3188220"/>
            <a:ext cx="954000" cy="0"/>
          </a:xfrm>
          <a:prstGeom prst="straightConnector1">
            <a:avLst/>
          </a:prstGeom>
          <a:noFill/>
          <a:ln w="38100" cap="flat" cmpd="sng">
            <a:solidFill>
              <a:srgbClr val="B45F0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3" name="Shape 113"/>
          <p:cNvCxnSpPr/>
          <p:nvPr/>
        </p:nvCxnSpPr>
        <p:spPr>
          <a:xfrm>
            <a:off x="6469837" y="3538363"/>
            <a:ext cx="954000" cy="0"/>
          </a:xfrm>
          <a:prstGeom prst="straightConnector1">
            <a:avLst/>
          </a:prstGeom>
          <a:noFill/>
          <a:ln w="38100" cap="flat" cmpd="sng">
            <a:solidFill>
              <a:srgbClr val="B45F0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4" name="Shape 114"/>
          <p:cNvCxnSpPr/>
          <p:nvPr/>
        </p:nvCxnSpPr>
        <p:spPr>
          <a:xfrm>
            <a:off x="3598177" y="3746881"/>
            <a:ext cx="4266000" cy="3300"/>
          </a:xfrm>
          <a:prstGeom prst="straightConnector1">
            <a:avLst/>
          </a:prstGeom>
          <a:noFill/>
          <a:ln w="38100" cap="flat" cmpd="sng">
            <a:solidFill>
              <a:srgbClr val="B45F0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A91F08C-B905-CE4A-9757-D84D1062B9D8}"/>
              </a:ext>
            </a:extLst>
          </p:cNvPr>
          <p:cNvSpPr/>
          <p:nvPr/>
        </p:nvSpPr>
        <p:spPr>
          <a:xfrm>
            <a:off x="4089346" y="1695932"/>
            <a:ext cx="616688" cy="17012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hape 138">
            <a:extLst>
              <a:ext uri="{FF2B5EF4-FFF2-40B4-BE49-F238E27FC236}">
                <a16:creationId xmlns:a16="http://schemas.microsoft.com/office/drawing/2014/main" id="{8BE3AB8C-2600-D043-AB42-CFB79E807EAC}"/>
              </a:ext>
            </a:extLst>
          </p:cNvPr>
          <p:cNvCxnSpPr/>
          <p:nvPr/>
        </p:nvCxnSpPr>
        <p:spPr>
          <a:xfrm>
            <a:off x="0" y="686100"/>
            <a:ext cx="9156000" cy="10800"/>
          </a:xfrm>
          <a:prstGeom prst="straightConnector1">
            <a:avLst/>
          </a:prstGeom>
          <a:noFill/>
          <a:ln w="28575" cap="flat" cmpd="sng">
            <a:solidFill>
              <a:srgbClr val="B45F06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48255" y="88535"/>
            <a:ext cx="9000052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1" dirty="0">
                <a:solidFill>
                  <a:srgbClr val="B45F06"/>
                </a:solidFill>
              </a:rPr>
              <a:t>What are the problems of external rating data?</a:t>
            </a:r>
            <a:endParaRPr b="1" dirty="0">
              <a:solidFill>
                <a:srgbClr val="B45F06"/>
              </a:solidFill>
            </a:endParaRPr>
          </a:p>
        </p:txBody>
      </p:sp>
      <p:sp>
        <p:nvSpPr>
          <p:cNvPr id="12" name="Shape 104">
            <a:extLst>
              <a:ext uri="{FF2B5EF4-FFF2-40B4-BE49-F238E27FC236}">
                <a16:creationId xmlns:a16="http://schemas.microsoft.com/office/drawing/2014/main" id="{46E6C8B2-9BCD-294B-B122-A99CB93A4E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8775" y="1552275"/>
            <a:ext cx="2785926" cy="17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en" sz="1600" dirty="0">
                <a:solidFill>
                  <a:srgbClr val="B45F06"/>
                </a:solidFill>
              </a:rPr>
              <a:t>Discrepancy between the star score and text information</a:t>
            </a:r>
          </a:p>
          <a:p>
            <a:pPr lvl="0" indent="-457200" rtl="0">
              <a:spcBef>
                <a:spcPts val="0"/>
              </a:spcBef>
              <a:spcAft>
                <a:spcPts val="1600"/>
              </a:spcAft>
              <a:buAutoNum type="arabicPeriod"/>
            </a:pPr>
            <a:endParaRPr lang="en" sz="1600" dirty="0">
              <a:solidFill>
                <a:srgbClr val="B45F06"/>
              </a:solidFill>
            </a:endParaRPr>
          </a:p>
          <a:p>
            <a:pPr lvl="0" indent="-457200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en" sz="1600" dirty="0">
                <a:solidFill>
                  <a:srgbClr val="B45F06"/>
                </a:solidFill>
              </a:rPr>
              <a:t>Many reviews with possible very long text</a:t>
            </a:r>
            <a:endParaRPr sz="1600" dirty="0">
              <a:solidFill>
                <a:srgbClr val="000000"/>
              </a:solidFill>
            </a:endParaRPr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775" y="4669900"/>
            <a:ext cx="947225" cy="47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 txBox="1"/>
          <p:nvPr/>
        </p:nvSpPr>
        <p:spPr>
          <a:xfrm>
            <a:off x="3948100" y="4430650"/>
            <a:ext cx="6317100" cy="7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3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9167" y="1651150"/>
            <a:ext cx="4605661" cy="17431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24" name="Shape 124"/>
          <p:cNvSpPr/>
          <p:nvPr/>
        </p:nvSpPr>
        <p:spPr>
          <a:xfrm>
            <a:off x="3948100" y="2775422"/>
            <a:ext cx="1008900" cy="473700"/>
          </a:xfrm>
          <a:prstGeom prst="ellipse">
            <a:avLst/>
          </a:prstGeom>
          <a:solidFill>
            <a:srgbClr val="000000">
              <a:alpha val="0"/>
            </a:srgbClr>
          </a:solidFill>
          <a:ln w="28575" cap="flat" cmpd="sng">
            <a:solidFill>
              <a:srgbClr val="B45F0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9D24D7-36F2-FB46-9D7D-CE1F12F871BB}"/>
              </a:ext>
            </a:extLst>
          </p:cNvPr>
          <p:cNvSpPr/>
          <p:nvPr/>
        </p:nvSpPr>
        <p:spPr>
          <a:xfrm>
            <a:off x="4367490" y="1797453"/>
            <a:ext cx="861237" cy="15620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9892FA-A28D-CA49-962B-738DF261FD44}"/>
              </a:ext>
            </a:extLst>
          </p:cNvPr>
          <p:cNvSpPr/>
          <p:nvPr/>
        </p:nvSpPr>
        <p:spPr>
          <a:xfrm>
            <a:off x="3338623" y="1651150"/>
            <a:ext cx="914401" cy="7724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hape 138">
            <a:extLst>
              <a:ext uri="{FF2B5EF4-FFF2-40B4-BE49-F238E27FC236}">
                <a16:creationId xmlns:a16="http://schemas.microsoft.com/office/drawing/2014/main" id="{9FF844F3-A10A-CB44-BC55-CAB72EDCEFD3}"/>
              </a:ext>
            </a:extLst>
          </p:cNvPr>
          <p:cNvCxnSpPr/>
          <p:nvPr/>
        </p:nvCxnSpPr>
        <p:spPr>
          <a:xfrm>
            <a:off x="0" y="686100"/>
            <a:ext cx="9156000" cy="10800"/>
          </a:xfrm>
          <a:prstGeom prst="straightConnector1">
            <a:avLst/>
          </a:prstGeom>
          <a:noFill/>
          <a:ln w="28575" cap="flat" cmpd="sng">
            <a:solidFill>
              <a:srgbClr val="B45F06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64442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30639" y="21049"/>
            <a:ext cx="92655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1" dirty="0">
                <a:solidFill>
                  <a:srgbClr val="B45F06"/>
                </a:solidFill>
              </a:rPr>
              <a:t>What are the problems of external rating data?</a:t>
            </a:r>
            <a:endParaRPr b="1" dirty="0">
              <a:solidFill>
                <a:srgbClr val="B45F06"/>
              </a:solidFill>
            </a:endParaRPr>
          </a:p>
        </p:txBody>
      </p:sp>
      <p:sp>
        <p:nvSpPr>
          <p:cNvPr id="12" name="Shape 104">
            <a:extLst>
              <a:ext uri="{FF2B5EF4-FFF2-40B4-BE49-F238E27FC236}">
                <a16:creationId xmlns:a16="http://schemas.microsoft.com/office/drawing/2014/main" id="{46E6C8B2-9BCD-294B-B122-A99CB93A4E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8775" y="1552275"/>
            <a:ext cx="2756444" cy="17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en" sz="1600" dirty="0">
                <a:solidFill>
                  <a:srgbClr val="B45F06"/>
                </a:solidFill>
              </a:rPr>
              <a:t>Discrepancy between the star score and text information</a:t>
            </a:r>
          </a:p>
          <a:p>
            <a:pPr lvl="0" indent="-457200" rtl="0">
              <a:spcBef>
                <a:spcPts val="0"/>
              </a:spcBef>
              <a:spcAft>
                <a:spcPts val="1600"/>
              </a:spcAft>
              <a:buAutoNum type="arabicPeriod"/>
            </a:pPr>
            <a:endParaRPr lang="en" sz="1600" dirty="0">
              <a:solidFill>
                <a:srgbClr val="B45F06"/>
              </a:solidFill>
            </a:endParaRPr>
          </a:p>
          <a:p>
            <a:pPr lvl="0" indent="-457200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en" sz="1600" dirty="0">
                <a:solidFill>
                  <a:srgbClr val="B45F06"/>
                </a:solidFill>
              </a:rPr>
              <a:t>Many reviews with possible very long text</a:t>
            </a:r>
            <a:endParaRPr sz="1600" dirty="0">
              <a:solidFill>
                <a:srgbClr val="000000"/>
              </a:solidFill>
            </a:endParaRPr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775" y="4669900"/>
            <a:ext cx="947225" cy="47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 txBox="1"/>
          <p:nvPr/>
        </p:nvSpPr>
        <p:spPr>
          <a:xfrm>
            <a:off x="3948100" y="4430650"/>
            <a:ext cx="6317100" cy="7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3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9167" y="1651150"/>
            <a:ext cx="4605661" cy="174318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/>
          <p:nvPr/>
        </p:nvSpPr>
        <p:spPr>
          <a:xfrm>
            <a:off x="4067550" y="2920631"/>
            <a:ext cx="1008900" cy="473700"/>
          </a:xfrm>
          <a:prstGeom prst="ellipse">
            <a:avLst/>
          </a:prstGeom>
          <a:solidFill>
            <a:srgbClr val="000000">
              <a:alpha val="0"/>
            </a:srgbClr>
          </a:solidFill>
          <a:ln w="28575" cap="flat" cmpd="sng">
            <a:solidFill>
              <a:srgbClr val="B45F0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05A320-66C5-E648-B5F6-2E1BA0CC9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4425" y="1403498"/>
            <a:ext cx="4340403" cy="37400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9D24D7-36F2-FB46-9D7D-CE1F12F871BB}"/>
              </a:ext>
            </a:extLst>
          </p:cNvPr>
          <p:cNvSpPr/>
          <p:nvPr/>
        </p:nvSpPr>
        <p:spPr>
          <a:xfrm>
            <a:off x="4663389" y="1825620"/>
            <a:ext cx="861237" cy="1562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58105DF-0BA4-7C4B-8ACF-0F7D2BB46879}"/>
              </a:ext>
            </a:extLst>
          </p:cNvPr>
          <p:cNvSpPr/>
          <p:nvPr/>
        </p:nvSpPr>
        <p:spPr>
          <a:xfrm>
            <a:off x="3827722" y="4799200"/>
            <a:ext cx="425302" cy="344300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hape 138">
            <a:extLst>
              <a:ext uri="{FF2B5EF4-FFF2-40B4-BE49-F238E27FC236}">
                <a16:creationId xmlns:a16="http://schemas.microsoft.com/office/drawing/2014/main" id="{D84F4380-6731-C849-9ED6-BF00ACE9576D}"/>
              </a:ext>
            </a:extLst>
          </p:cNvPr>
          <p:cNvCxnSpPr/>
          <p:nvPr/>
        </p:nvCxnSpPr>
        <p:spPr>
          <a:xfrm>
            <a:off x="0" y="686100"/>
            <a:ext cx="9156000" cy="10800"/>
          </a:xfrm>
          <a:prstGeom prst="straightConnector1">
            <a:avLst/>
          </a:prstGeom>
          <a:noFill/>
          <a:ln w="28575" cap="flat" cmpd="sng">
            <a:solidFill>
              <a:srgbClr val="B45F06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</TotalTime>
  <Words>990</Words>
  <Application>Microsoft Macintosh PowerPoint</Application>
  <PresentationFormat>On-screen Show (16:9)</PresentationFormat>
  <Paragraphs>217</Paragraphs>
  <Slides>21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Roboto</vt:lpstr>
      <vt:lpstr>Office Theme</vt:lpstr>
      <vt:lpstr>EMPLOYEES’ REVIEWS: WHAT YOU DON’T KNOW!</vt:lpstr>
      <vt:lpstr>Why is better satisfaction measurement important?</vt:lpstr>
      <vt:lpstr>Why is external employee rating data important?</vt:lpstr>
      <vt:lpstr>Why is external employee rating data important?</vt:lpstr>
      <vt:lpstr>Why is external employee rating data important?</vt:lpstr>
      <vt:lpstr>What are the problems of external rating data?</vt:lpstr>
      <vt:lpstr>What are the problems of external rating data?</vt:lpstr>
      <vt:lpstr>What are the problems of external rating data?</vt:lpstr>
      <vt:lpstr>What are the problems of external rating data?</vt:lpstr>
      <vt:lpstr>PowerPoint Presentation</vt:lpstr>
      <vt:lpstr>OBJECTIVES</vt:lpstr>
      <vt:lpstr>DATA SOURCE</vt:lpstr>
      <vt:lpstr>OBJECTIVES</vt:lpstr>
      <vt:lpstr>Objective 1: text comments provide further satisfaction information</vt:lpstr>
      <vt:lpstr>Objective 1: text comments provide further satisfaction information</vt:lpstr>
      <vt:lpstr>OBJECTIVES</vt:lpstr>
      <vt:lpstr>  Objective 2: Construct a new rating scale = f(“text” ,1* - 5* scores)</vt:lpstr>
      <vt:lpstr>  Objective 2: Construct a new rating scale = f(“text” ,1* - 5* scores)</vt:lpstr>
      <vt:lpstr>  Objective 2: Construct a new rating scale = f(“text” ,1* - 5* scores)</vt:lpstr>
      <vt:lpstr>  Objective 2: Construct a new rating scale = f(“text” ,1* - 5* scores)</vt:lpstr>
      <vt:lpstr>  Future Direction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EMPLOYEES’ REVIEWS: WHAT YOU DON’T KNOW!</dc:title>
  <cp:lastModifiedBy>Khai Tran</cp:lastModifiedBy>
  <cp:revision>16</cp:revision>
  <dcterms:modified xsi:type="dcterms:W3CDTF">2018-02-01T23:45:49Z</dcterms:modified>
</cp:coreProperties>
</file>